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5" r:id="rId3"/>
    <p:sldId id="377" r:id="rId4"/>
    <p:sldId id="378" r:id="rId5"/>
    <p:sldId id="388" r:id="rId6"/>
    <p:sldId id="392" r:id="rId7"/>
    <p:sldId id="390" r:id="rId8"/>
    <p:sldId id="394" r:id="rId9"/>
    <p:sldId id="347" r:id="rId10"/>
    <p:sldId id="375" r:id="rId11"/>
    <p:sldId id="395" r:id="rId12"/>
    <p:sldId id="370" r:id="rId13"/>
    <p:sldId id="374" r:id="rId14"/>
    <p:sldId id="396" r:id="rId15"/>
    <p:sldId id="351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EF9"/>
    <a:srgbClr val="FF9933"/>
    <a:srgbClr val="000099"/>
    <a:srgbClr val="006600"/>
    <a:srgbClr val="0066CC"/>
    <a:srgbClr val="002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A6BD3-66A1-4651-97C4-FA5E40010AE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4D782A1C-99FA-4726-98E3-00F5DD253285}">
      <dgm:prSet phldrT="[Text]" custT="1"/>
      <dgm:spPr/>
      <dgm:t>
        <a:bodyPr/>
        <a:lstStyle/>
        <a:p>
          <a:r>
            <a:rPr lang="en-US" sz="1400" dirty="0" smtClean="0">
              <a:latin typeface="Cambria" panose="02040503050406030204" pitchFamily="18" charset="0"/>
            </a:rPr>
            <a:t>Institutional ( Govt. Bldgs., hospitals, warehouses, schools etc.): </a:t>
          </a:r>
          <a:r>
            <a:rPr lang="en-US" sz="1400" b="1" dirty="0" smtClean="0">
              <a:latin typeface="Cambria" panose="02040503050406030204" pitchFamily="18" charset="0"/>
            </a:rPr>
            <a:t>7500 MW</a:t>
          </a:r>
          <a:endParaRPr lang="en-GB" sz="1400" b="1" dirty="0">
            <a:latin typeface="Cambria" panose="02040503050406030204" pitchFamily="18" charset="0"/>
          </a:endParaRPr>
        </a:p>
      </dgm:t>
    </dgm:pt>
    <dgm:pt modelId="{C3A326D0-3CC2-4B6A-88E0-07D60F5A21E9}" type="parTrans" cxnId="{5BD88328-4569-45DE-9E4C-4451AADDD68E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00D9DCC1-3F4F-4037-8475-9B399A1E533D}" type="sibTrans" cxnId="{5BD88328-4569-45DE-9E4C-4451AADDD68E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0C863B12-E591-4C11-914A-54421FB16A4D}">
      <dgm:prSet phldrT="[Text]" custT="1"/>
      <dgm:spPr/>
      <dgm:t>
        <a:bodyPr/>
        <a:lstStyle/>
        <a:p>
          <a:r>
            <a:rPr lang="en-US" sz="1400" dirty="0" smtClean="0">
              <a:latin typeface="Cambria" panose="02040503050406030204" pitchFamily="18" charset="0"/>
            </a:rPr>
            <a:t>Industrial &amp; commercial sector: </a:t>
          </a:r>
          <a:br>
            <a:rPr lang="en-US" sz="1400" dirty="0" smtClean="0">
              <a:latin typeface="Cambria" panose="02040503050406030204" pitchFamily="18" charset="0"/>
            </a:rPr>
          </a:br>
          <a:r>
            <a:rPr lang="en-US" sz="1400" b="1" dirty="0" smtClean="0">
              <a:latin typeface="Cambria" panose="02040503050406030204" pitchFamily="18" charset="0"/>
            </a:rPr>
            <a:t>20,000 MW</a:t>
          </a:r>
          <a:endParaRPr lang="en-GB" sz="1400" b="1" dirty="0">
            <a:latin typeface="Cambria" panose="02040503050406030204" pitchFamily="18" charset="0"/>
          </a:endParaRPr>
        </a:p>
      </dgm:t>
    </dgm:pt>
    <dgm:pt modelId="{2C38E22F-D4D4-477F-87B2-67187672A78B}" type="parTrans" cxnId="{86AD2D65-CE21-4CB5-B0D7-966D45486ABD}">
      <dgm:prSet/>
      <dgm:spPr/>
      <dgm:t>
        <a:bodyPr/>
        <a:lstStyle/>
        <a:p>
          <a:endParaRPr lang="en-GB"/>
        </a:p>
      </dgm:t>
    </dgm:pt>
    <dgm:pt modelId="{4B9A9D1F-C4F8-4156-8CFE-6219A6FD3024}" type="sibTrans" cxnId="{86AD2D65-CE21-4CB5-B0D7-966D45486ABD}">
      <dgm:prSet/>
      <dgm:spPr/>
      <dgm:t>
        <a:bodyPr/>
        <a:lstStyle/>
        <a:p>
          <a:endParaRPr lang="en-GB"/>
        </a:p>
      </dgm:t>
    </dgm:pt>
    <dgm:pt modelId="{694F3DF7-DB4C-4E85-9EB1-BF1F5AD628AA}">
      <dgm:prSet phldrT="[Text]" custT="1"/>
      <dgm:spPr/>
      <dgm:t>
        <a:bodyPr/>
        <a:lstStyle/>
        <a:p>
          <a:r>
            <a:rPr lang="en-GB" sz="1400" dirty="0" smtClean="0">
              <a:latin typeface="Cambria" panose="02040503050406030204" pitchFamily="18" charset="0"/>
            </a:rPr>
            <a:t>Housing Sector: </a:t>
          </a:r>
          <a:br>
            <a:rPr lang="en-GB" sz="1400" dirty="0" smtClean="0">
              <a:latin typeface="Cambria" panose="02040503050406030204" pitchFamily="18" charset="0"/>
            </a:rPr>
          </a:br>
          <a:r>
            <a:rPr lang="en-GB" sz="1400" b="1" dirty="0" smtClean="0">
              <a:latin typeface="Cambria" panose="02040503050406030204" pitchFamily="18" charset="0"/>
            </a:rPr>
            <a:t>12,500 MW</a:t>
          </a:r>
          <a:endParaRPr lang="en-GB" sz="1400" b="1" dirty="0">
            <a:latin typeface="Cambria" panose="02040503050406030204" pitchFamily="18" charset="0"/>
          </a:endParaRPr>
        </a:p>
      </dgm:t>
    </dgm:pt>
    <dgm:pt modelId="{D7B0E0BD-5740-4F44-B2BB-96D8AC345468}" type="parTrans" cxnId="{E2549674-79FA-48FC-8998-FDCA129D7C8B}">
      <dgm:prSet/>
      <dgm:spPr/>
      <dgm:t>
        <a:bodyPr/>
        <a:lstStyle/>
        <a:p>
          <a:endParaRPr lang="en-GB"/>
        </a:p>
      </dgm:t>
    </dgm:pt>
    <dgm:pt modelId="{DBCF238F-4837-4F70-970B-21953C6348B2}" type="sibTrans" cxnId="{E2549674-79FA-48FC-8998-FDCA129D7C8B}">
      <dgm:prSet/>
      <dgm:spPr/>
      <dgm:t>
        <a:bodyPr/>
        <a:lstStyle/>
        <a:p>
          <a:endParaRPr lang="en-GB"/>
        </a:p>
      </dgm:t>
    </dgm:pt>
    <dgm:pt modelId="{F2E7FDC7-5763-43DA-86D4-02107D49477A}" type="pres">
      <dgm:prSet presAssocID="{DAFA6BD3-66A1-4651-97C4-FA5E40010AE6}" presName="compositeShape" presStyleCnt="0">
        <dgm:presLayoutVars>
          <dgm:dir/>
          <dgm:resizeHandles/>
        </dgm:presLayoutVars>
      </dgm:prSet>
      <dgm:spPr/>
    </dgm:pt>
    <dgm:pt modelId="{EFA2A290-F6B9-468E-8516-58EFB8E9322A}" type="pres">
      <dgm:prSet presAssocID="{DAFA6BD3-66A1-4651-97C4-FA5E40010AE6}" presName="pyramid" presStyleLbl="node1" presStyleIdx="0" presStyleCnt="1" custLinFactNeighborX="86246"/>
      <dgm:spPr/>
    </dgm:pt>
    <dgm:pt modelId="{CE42EE37-5C3E-40FD-AE6D-1BFAA3BAAD9A}" type="pres">
      <dgm:prSet presAssocID="{DAFA6BD3-66A1-4651-97C4-FA5E40010AE6}" presName="theList" presStyleCnt="0"/>
      <dgm:spPr/>
    </dgm:pt>
    <dgm:pt modelId="{55836078-D3C1-4B2A-9836-AE64D3B40A36}" type="pres">
      <dgm:prSet presAssocID="{4D782A1C-99FA-4726-98E3-00F5DD253285}" presName="aNode" presStyleLbl="fgAcc1" presStyleIdx="0" presStyleCnt="3" custScaleX="1772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771D05-2F86-4EC3-8937-6C406713BB32}" type="pres">
      <dgm:prSet presAssocID="{4D782A1C-99FA-4726-98E3-00F5DD253285}" presName="aSpace" presStyleCnt="0"/>
      <dgm:spPr/>
    </dgm:pt>
    <dgm:pt modelId="{583149B3-A9B5-4F05-880F-A00B9E1709F2}" type="pres">
      <dgm:prSet presAssocID="{0C863B12-E591-4C11-914A-54421FB16A4D}" presName="aNode" presStyleLbl="fgAcc1" presStyleIdx="1" presStyleCnt="3" custScaleX="1772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E5DB01-7A26-4E94-969D-CF1A52332D1F}" type="pres">
      <dgm:prSet presAssocID="{0C863B12-E591-4C11-914A-54421FB16A4D}" presName="aSpace" presStyleCnt="0"/>
      <dgm:spPr/>
    </dgm:pt>
    <dgm:pt modelId="{18EEAD5E-9654-462E-AB5B-CFE55ED567D1}" type="pres">
      <dgm:prSet presAssocID="{694F3DF7-DB4C-4E85-9EB1-BF1F5AD628AA}" presName="aNode" presStyleLbl="fgAcc1" presStyleIdx="2" presStyleCnt="3" custScaleX="1772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FEA4D9-28BE-4DDB-AD33-6A1778F29ABE}" type="pres">
      <dgm:prSet presAssocID="{694F3DF7-DB4C-4E85-9EB1-BF1F5AD628AA}" presName="aSpace" presStyleCnt="0"/>
      <dgm:spPr/>
    </dgm:pt>
  </dgm:ptLst>
  <dgm:cxnLst>
    <dgm:cxn modelId="{5BD88328-4569-45DE-9E4C-4451AADDD68E}" srcId="{DAFA6BD3-66A1-4651-97C4-FA5E40010AE6}" destId="{4D782A1C-99FA-4726-98E3-00F5DD253285}" srcOrd="0" destOrd="0" parTransId="{C3A326D0-3CC2-4B6A-88E0-07D60F5A21E9}" sibTransId="{00D9DCC1-3F4F-4037-8475-9B399A1E533D}"/>
    <dgm:cxn modelId="{86AD2D65-CE21-4CB5-B0D7-966D45486ABD}" srcId="{DAFA6BD3-66A1-4651-97C4-FA5E40010AE6}" destId="{0C863B12-E591-4C11-914A-54421FB16A4D}" srcOrd="1" destOrd="0" parTransId="{2C38E22F-D4D4-477F-87B2-67187672A78B}" sibTransId="{4B9A9D1F-C4F8-4156-8CFE-6219A6FD3024}"/>
    <dgm:cxn modelId="{613C417D-16C9-4BD5-AF90-D256ABCDAF7B}" type="presOf" srcId="{694F3DF7-DB4C-4E85-9EB1-BF1F5AD628AA}" destId="{18EEAD5E-9654-462E-AB5B-CFE55ED567D1}" srcOrd="0" destOrd="0" presId="urn:microsoft.com/office/officeart/2005/8/layout/pyramid2"/>
    <dgm:cxn modelId="{E2549674-79FA-48FC-8998-FDCA129D7C8B}" srcId="{DAFA6BD3-66A1-4651-97C4-FA5E40010AE6}" destId="{694F3DF7-DB4C-4E85-9EB1-BF1F5AD628AA}" srcOrd="2" destOrd="0" parTransId="{D7B0E0BD-5740-4F44-B2BB-96D8AC345468}" sibTransId="{DBCF238F-4837-4F70-970B-21953C6348B2}"/>
    <dgm:cxn modelId="{8C233980-185E-45A8-B600-20EE2B997A0B}" type="presOf" srcId="{0C863B12-E591-4C11-914A-54421FB16A4D}" destId="{583149B3-A9B5-4F05-880F-A00B9E1709F2}" srcOrd="0" destOrd="0" presId="urn:microsoft.com/office/officeart/2005/8/layout/pyramid2"/>
    <dgm:cxn modelId="{355AB8F2-29D5-4312-8637-D11B47C6943F}" type="presOf" srcId="{4D782A1C-99FA-4726-98E3-00F5DD253285}" destId="{55836078-D3C1-4B2A-9836-AE64D3B40A36}" srcOrd="0" destOrd="0" presId="urn:microsoft.com/office/officeart/2005/8/layout/pyramid2"/>
    <dgm:cxn modelId="{E11DF6E9-ABB3-4A92-865D-60C7EAFB56BB}" type="presOf" srcId="{DAFA6BD3-66A1-4651-97C4-FA5E40010AE6}" destId="{F2E7FDC7-5763-43DA-86D4-02107D49477A}" srcOrd="0" destOrd="0" presId="urn:microsoft.com/office/officeart/2005/8/layout/pyramid2"/>
    <dgm:cxn modelId="{059F2B91-0B95-4AFA-85B0-A6DF513A1F92}" type="presParOf" srcId="{F2E7FDC7-5763-43DA-86D4-02107D49477A}" destId="{EFA2A290-F6B9-468E-8516-58EFB8E9322A}" srcOrd="0" destOrd="0" presId="urn:microsoft.com/office/officeart/2005/8/layout/pyramid2"/>
    <dgm:cxn modelId="{66EFEE7A-C343-4B4B-80DC-07B673B9D6C3}" type="presParOf" srcId="{F2E7FDC7-5763-43DA-86D4-02107D49477A}" destId="{CE42EE37-5C3E-40FD-AE6D-1BFAA3BAAD9A}" srcOrd="1" destOrd="0" presId="urn:microsoft.com/office/officeart/2005/8/layout/pyramid2"/>
    <dgm:cxn modelId="{41D67B38-6373-40A0-80FB-FD4A9877D923}" type="presParOf" srcId="{CE42EE37-5C3E-40FD-AE6D-1BFAA3BAAD9A}" destId="{55836078-D3C1-4B2A-9836-AE64D3B40A36}" srcOrd="0" destOrd="0" presId="urn:microsoft.com/office/officeart/2005/8/layout/pyramid2"/>
    <dgm:cxn modelId="{27846CB4-83DA-4877-A7D6-0DBB5ED9B362}" type="presParOf" srcId="{CE42EE37-5C3E-40FD-AE6D-1BFAA3BAAD9A}" destId="{47771D05-2F86-4EC3-8937-6C406713BB32}" srcOrd="1" destOrd="0" presId="urn:microsoft.com/office/officeart/2005/8/layout/pyramid2"/>
    <dgm:cxn modelId="{A2C01F2D-C4D9-4D56-9AE0-579A5B535325}" type="presParOf" srcId="{CE42EE37-5C3E-40FD-AE6D-1BFAA3BAAD9A}" destId="{583149B3-A9B5-4F05-880F-A00B9E1709F2}" srcOrd="2" destOrd="0" presId="urn:microsoft.com/office/officeart/2005/8/layout/pyramid2"/>
    <dgm:cxn modelId="{4A0314C4-0C10-4ADA-A485-5DBD46EEBEB4}" type="presParOf" srcId="{CE42EE37-5C3E-40FD-AE6D-1BFAA3BAAD9A}" destId="{6BE5DB01-7A26-4E94-969D-CF1A52332D1F}" srcOrd="3" destOrd="0" presId="urn:microsoft.com/office/officeart/2005/8/layout/pyramid2"/>
    <dgm:cxn modelId="{25DC936C-DEF6-4BF3-9581-A41CE05B16E3}" type="presParOf" srcId="{CE42EE37-5C3E-40FD-AE6D-1BFAA3BAAD9A}" destId="{18EEAD5E-9654-462E-AB5B-CFE55ED567D1}" srcOrd="4" destOrd="0" presId="urn:microsoft.com/office/officeart/2005/8/layout/pyramid2"/>
    <dgm:cxn modelId="{6825C3C9-9860-4445-BEB1-F4014CA3A31E}" type="presParOf" srcId="{CE42EE37-5C3E-40FD-AE6D-1BFAA3BAAD9A}" destId="{3AFEA4D9-28BE-4DDB-AD33-6A1778F29AB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FA6BD3-66A1-4651-97C4-FA5E40010AE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4D782A1C-99FA-4726-98E3-00F5DD253285}">
      <dgm:prSet phldrT="[Text]" custT="1"/>
      <dgm:spPr/>
      <dgm:t>
        <a:bodyPr/>
        <a:lstStyle/>
        <a:p>
          <a:r>
            <a:rPr lang="en-US" sz="1400" dirty="0" smtClean="0">
              <a:latin typeface="Cambria" panose="02040503050406030204" pitchFamily="18" charset="0"/>
            </a:rPr>
            <a:t>Institutional ( Govt. Bldgs., hospitals, warehouses, schools etc.): </a:t>
          </a:r>
          <a:r>
            <a:rPr lang="en-US" sz="1400" b="1" dirty="0" smtClean="0">
              <a:latin typeface="Cambria" panose="02040503050406030204" pitchFamily="18" charset="0"/>
            </a:rPr>
            <a:t>7500 MW</a:t>
          </a:r>
          <a:endParaRPr lang="en-GB" sz="1400" b="1" dirty="0">
            <a:latin typeface="Cambria" panose="02040503050406030204" pitchFamily="18" charset="0"/>
          </a:endParaRPr>
        </a:p>
      </dgm:t>
    </dgm:pt>
    <dgm:pt modelId="{C3A326D0-3CC2-4B6A-88E0-07D60F5A21E9}" type="parTrans" cxnId="{5BD88328-4569-45DE-9E4C-4451AADDD68E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00D9DCC1-3F4F-4037-8475-9B399A1E533D}" type="sibTrans" cxnId="{5BD88328-4569-45DE-9E4C-4451AADDD68E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0C863B12-E591-4C11-914A-54421FB16A4D}">
      <dgm:prSet phldrT="[Text]" custT="1"/>
      <dgm:spPr/>
      <dgm:t>
        <a:bodyPr/>
        <a:lstStyle/>
        <a:p>
          <a:r>
            <a:rPr lang="en-US" sz="1400" dirty="0" smtClean="0">
              <a:latin typeface="Cambria" panose="02040503050406030204" pitchFamily="18" charset="0"/>
            </a:rPr>
            <a:t>Industrial &amp; commercial sector: </a:t>
          </a:r>
          <a:br>
            <a:rPr lang="en-US" sz="1400" dirty="0" smtClean="0">
              <a:latin typeface="Cambria" panose="02040503050406030204" pitchFamily="18" charset="0"/>
            </a:rPr>
          </a:br>
          <a:r>
            <a:rPr lang="en-US" sz="1400" b="1" dirty="0" smtClean="0">
              <a:latin typeface="Cambria" panose="02040503050406030204" pitchFamily="18" charset="0"/>
            </a:rPr>
            <a:t>20,000 MW</a:t>
          </a:r>
          <a:endParaRPr lang="en-GB" sz="1400" b="1" dirty="0">
            <a:latin typeface="Cambria" panose="02040503050406030204" pitchFamily="18" charset="0"/>
          </a:endParaRPr>
        </a:p>
      </dgm:t>
    </dgm:pt>
    <dgm:pt modelId="{2C38E22F-D4D4-477F-87B2-67187672A78B}" type="parTrans" cxnId="{86AD2D65-CE21-4CB5-B0D7-966D45486ABD}">
      <dgm:prSet/>
      <dgm:spPr/>
      <dgm:t>
        <a:bodyPr/>
        <a:lstStyle/>
        <a:p>
          <a:endParaRPr lang="en-GB"/>
        </a:p>
      </dgm:t>
    </dgm:pt>
    <dgm:pt modelId="{4B9A9D1F-C4F8-4156-8CFE-6219A6FD3024}" type="sibTrans" cxnId="{86AD2D65-CE21-4CB5-B0D7-966D45486ABD}">
      <dgm:prSet/>
      <dgm:spPr/>
      <dgm:t>
        <a:bodyPr/>
        <a:lstStyle/>
        <a:p>
          <a:endParaRPr lang="en-GB"/>
        </a:p>
      </dgm:t>
    </dgm:pt>
    <dgm:pt modelId="{694F3DF7-DB4C-4E85-9EB1-BF1F5AD628AA}">
      <dgm:prSet phldrT="[Text]" custT="1"/>
      <dgm:spPr/>
      <dgm:t>
        <a:bodyPr/>
        <a:lstStyle/>
        <a:p>
          <a:r>
            <a:rPr lang="en-GB" sz="1400" dirty="0" smtClean="0">
              <a:latin typeface="Cambria" panose="02040503050406030204" pitchFamily="18" charset="0"/>
            </a:rPr>
            <a:t>Housing Sector: </a:t>
          </a:r>
          <a:br>
            <a:rPr lang="en-GB" sz="1400" dirty="0" smtClean="0">
              <a:latin typeface="Cambria" panose="02040503050406030204" pitchFamily="18" charset="0"/>
            </a:rPr>
          </a:br>
          <a:r>
            <a:rPr lang="en-GB" sz="1400" b="1" dirty="0" smtClean="0">
              <a:latin typeface="Cambria" panose="02040503050406030204" pitchFamily="18" charset="0"/>
            </a:rPr>
            <a:t>12,500 MW</a:t>
          </a:r>
          <a:endParaRPr lang="en-GB" sz="1400" b="1" dirty="0">
            <a:latin typeface="Cambria" panose="02040503050406030204" pitchFamily="18" charset="0"/>
          </a:endParaRPr>
        </a:p>
      </dgm:t>
    </dgm:pt>
    <dgm:pt modelId="{D7B0E0BD-5740-4F44-B2BB-96D8AC345468}" type="parTrans" cxnId="{E2549674-79FA-48FC-8998-FDCA129D7C8B}">
      <dgm:prSet/>
      <dgm:spPr/>
      <dgm:t>
        <a:bodyPr/>
        <a:lstStyle/>
        <a:p>
          <a:endParaRPr lang="en-GB"/>
        </a:p>
      </dgm:t>
    </dgm:pt>
    <dgm:pt modelId="{DBCF238F-4837-4F70-970B-21953C6348B2}" type="sibTrans" cxnId="{E2549674-79FA-48FC-8998-FDCA129D7C8B}">
      <dgm:prSet/>
      <dgm:spPr/>
      <dgm:t>
        <a:bodyPr/>
        <a:lstStyle/>
        <a:p>
          <a:endParaRPr lang="en-GB"/>
        </a:p>
      </dgm:t>
    </dgm:pt>
    <dgm:pt modelId="{F2E7FDC7-5763-43DA-86D4-02107D49477A}" type="pres">
      <dgm:prSet presAssocID="{DAFA6BD3-66A1-4651-97C4-FA5E40010AE6}" presName="compositeShape" presStyleCnt="0">
        <dgm:presLayoutVars>
          <dgm:dir/>
          <dgm:resizeHandles/>
        </dgm:presLayoutVars>
      </dgm:prSet>
      <dgm:spPr/>
    </dgm:pt>
    <dgm:pt modelId="{EFA2A290-F6B9-468E-8516-58EFB8E9322A}" type="pres">
      <dgm:prSet presAssocID="{DAFA6BD3-66A1-4651-97C4-FA5E40010AE6}" presName="pyramid" presStyleLbl="node1" presStyleIdx="0" presStyleCnt="1" custLinFactNeighborX="86246"/>
      <dgm:spPr/>
    </dgm:pt>
    <dgm:pt modelId="{CE42EE37-5C3E-40FD-AE6D-1BFAA3BAAD9A}" type="pres">
      <dgm:prSet presAssocID="{DAFA6BD3-66A1-4651-97C4-FA5E40010AE6}" presName="theList" presStyleCnt="0"/>
      <dgm:spPr/>
    </dgm:pt>
    <dgm:pt modelId="{55836078-D3C1-4B2A-9836-AE64D3B40A36}" type="pres">
      <dgm:prSet presAssocID="{4D782A1C-99FA-4726-98E3-00F5DD253285}" presName="aNode" presStyleLbl="fgAcc1" presStyleIdx="0" presStyleCnt="3" custScaleX="1772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771D05-2F86-4EC3-8937-6C406713BB32}" type="pres">
      <dgm:prSet presAssocID="{4D782A1C-99FA-4726-98E3-00F5DD253285}" presName="aSpace" presStyleCnt="0"/>
      <dgm:spPr/>
    </dgm:pt>
    <dgm:pt modelId="{583149B3-A9B5-4F05-880F-A00B9E1709F2}" type="pres">
      <dgm:prSet presAssocID="{0C863B12-E591-4C11-914A-54421FB16A4D}" presName="aNode" presStyleLbl="fgAcc1" presStyleIdx="1" presStyleCnt="3" custScaleX="1772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E5DB01-7A26-4E94-969D-CF1A52332D1F}" type="pres">
      <dgm:prSet presAssocID="{0C863B12-E591-4C11-914A-54421FB16A4D}" presName="aSpace" presStyleCnt="0"/>
      <dgm:spPr/>
    </dgm:pt>
    <dgm:pt modelId="{18EEAD5E-9654-462E-AB5B-CFE55ED567D1}" type="pres">
      <dgm:prSet presAssocID="{694F3DF7-DB4C-4E85-9EB1-BF1F5AD628AA}" presName="aNode" presStyleLbl="fgAcc1" presStyleIdx="2" presStyleCnt="3" custScaleX="1772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FEA4D9-28BE-4DDB-AD33-6A1778F29ABE}" type="pres">
      <dgm:prSet presAssocID="{694F3DF7-DB4C-4E85-9EB1-BF1F5AD628AA}" presName="aSpace" presStyleCnt="0"/>
      <dgm:spPr/>
    </dgm:pt>
  </dgm:ptLst>
  <dgm:cxnLst>
    <dgm:cxn modelId="{86AD2D65-CE21-4CB5-B0D7-966D45486ABD}" srcId="{DAFA6BD3-66A1-4651-97C4-FA5E40010AE6}" destId="{0C863B12-E591-4C11-914A-54421FB16A4D}" srcOrd="1" destOrd="0" parTransId="{2C38E22F-D4D4-477F-87B2-67187672A78B}" sibTransId="{4B9A9D1F-C4F8-4156-8CFE-6219A6FD3024}"/>
    <dgm:cxn modelId="{E2549674-79FA-48FC-8998-FDCA129D7C8B}" srcId="{DAFA6BD3-66A1-4651-97C4-FA5E40010AE6}" destId="{694F3DF7-DB4C-4E85-9EB1-BF1F5AD628AA}" srcOrd="2" destOrd="0" parTransId="{D7B0E0BD-5740-4F44-B2BB-96D8AC345468}" sibTransId="{DBCF238F-4837-4F70-970B-21953C6348B2}"/>
    <dgm:cxn modelId="{F0CD28B3-9F95-4663-98EC-413F1D2F7C5D}" type="presOf" srcId="{DAFA6BD3-66A1-4651-97C4-FA5E40010AE6}" destId="{F2E7FDC7-5763-43DA-86D4-02107D49477A}" srcOrd="0" destOrd="0" presId="urn:microsoft.com/office/officeart/2005/8/layout/pyramid2"/>
    <dgm:cxn modelId="{A6BF31AA-8618-4B06-A690-E53AEFBDFC36}" type="presOf" srcId="{694F3DF7-DB4C-4E85-9EB1-BF1F5AD628AA}" destId="{18EEAD5E-9654-462E-AB5B-CFE55ED567D1}" srcOrd="0" destOrd="0" presId="urn:microsoft.com/office/officeart/2005/8/layout/pyramid2"/>
    <dgm:cxn modelId="{5BD88328-4569-45DE-9E4C-4451AADDD68E}" srcId="{DAFA6BD3-66A1-4651-97C4-FA5E40010AE6}" destId="{4D782A1C-99FA-4726-98E3-00F5DD253285}" srcOrd="0" destOrd="0" parTransId="{C3A326D0-3CC2-4B6A-88E0-07D60F5A21E9}" sibTransId="{00D9DCC1-3F4F-4037-8475-9B399A1E533D}"/>
    <dgm:cxn modelId="{A25A2DB4-7F6F-40CB-86B1-6E0C9472A5F2}" type="presOf" srcId="{4D782A1C-99FA-4726-98E3-00F5DD253285}" destId="{55836078-D3C1-4B2A-9836-AE64D3B40A36}" srcOrd="0" destOrd="0" presId="urn:microsoft.com/office/officeart/2005/8/layout/pyramid2"/>
    <dgm:cxn modelId="{A8928D28-97C1-424E-B8A0-1B7C47C57003}" type="presOf" srcId="{0C863B12-E591-4C11-914A-54421FB16A4D}" destId="{583149B3-A9B5-4F05-880F-A00B9E1709F2}" srcOrd="0" destOrd="0" presId="urn:microsoft.com/office/officeart/2005/8/layout/pyramid2"/>
    <dgm:cxn modelId="{89932F7C-3819-492D-91BF-BFAC54116C56}" type="presParOf" srcId="{F2E7FDC7-5763-43DA-86D4-02107D49477A}" destId="{EFA2A290-F6B9-468E-8516-58EFB8E9322A}" srcOrd="0" destOrd="0" presId="urn:microsoft.com/office/officeart/2005/8/layout/pyramid2"/>
    <dgm:cxn modelId="{05315B25-0D18-4A64-AFEF-A330768EAB39}" type="presParOf" srcId="{F2E7FDC7-5763-43DA-86D4-02107D49477A}" destId="{CE42EE37-5C3E-40FD-AE6D-1BFAA3BAAD9A}" srcOrd="1" destOrd="0" presId="urn:microsoft.com/office/officeart/2005/8/layout/pyramid2"/>
    <dgm:cxn modelId="{729E27D1-781C-4F38-96FD-2B8E230089B9}" type="presParOf" srcId="{CE42EE37-5C3E-40FD-AE6D-1BFAA3BAAD9A}" destId="{55836078-D3C1-4B2A-9836-AE64D3B40A36}" srcOrd="0" destOrd="0" presId="urn:microsoft.com/office/officeart/2005/8/layout/pyramid2"/>
    <dgm:cxn modelId="{3B9D06D4-169E-4BEC-B0EC-11820CFA7CE1}" type="presParOf" srcId="{CE42EE37-5C3E-40FD-AE6D-1BFAA3BAAD9A}" destId="{47771D05-2F86-4EC3-8937-6C406713BB32}" srcOrd="1" destOrd="0" presId="urn:microsoft.com/office/officeart/2005/8/layout/pyramid2"/>
    <dgm:cxn modelId="{6B279D88-C47C-4174-83AB-9271AD4E4452}" type="presParOf" srcId="{CE42EE37-5C3E-40FD-AE6D-1BFAA3BAAD9A}" destId="{583149B3-A9B5-4F05-880F-A00B9E1709F2}" srcOrd="2" destOrd="0" presId="urn:microsoft.com/office/officeart/2005/8/layout/pyramid2"/>
    <dgm:cxn modelId="{E483C046-FCDE-4351-9EB1-2D0E62122C06}" type="presParOf" srcId="{CE42EE37-5C3E-40FD-AE6D-1BFAA3BAAD9A}" destId="{6BE5DB01-7A26-4E94-969D-CF1A52332D1F}" srcOrd="3" destOrd="0" presId="urn:microsoft.com/office/officeart/2005/8/layout/pyramid2"/>
    <dgm:cxn modelId="{8A476645-86B0-4CA8-89BA-88962D543B4E}" type="presParOf" srcId="{CE42EE37-5C3E-40FD-AE6D-1BFAA3BAAD9A}" destId="{18EEAD5E-9654-462E-AB5B-CFE55ED567D1}" srcOrd="4" destOrd="0" presId="urn:microsoft.com/office/officeart/2005/8/layout/pyramid2"/>
    <dgm:cxn modelId="{0287386E-2E26-48DD-83AB-D6A0B32B1AEE}" type="presParOf" srcId="{CE42EE37-5C3E-40FD-AE6D-1BFAA3BAAD9A}" destId="{3AFEA4D9-28BE-4DDB-AD33-6A1778F29AB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83382-D090-4848-8E1B-8BD7275A086C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A8F1893-0F15-41B8-954A-B1261614B8D4}">
      <dgm:prSet phldrT="[Text]" custT="1"/>
      <dgm:spPr/>
      <dgm:t>
        <a:bodyPr/>
        <a:lstStyle/>
        <a:p>
          <a:r>
            <a:rPr lang="en-US" sz="2000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Interest Rate</a:t>
          </a:r>
          <a:endParaRPr lang="en-US" sz="2000" b="1" dirty="0"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98CC4FC2-2B22-4263-B3A1-4CA543F34108}" type="parTrans" cxnId="{B6A95E31-EAE6-4DC1-8CF3-B85A321D6E0A}">
      <dgm:prSet/>
      <dgm:spPr/>
      <dgm:t>
        <a:bodyPr/>
        <a:lstStyle/>
        <a:p>
          <a:endParaRPr lang="en-US"/>
        </a:p>
      </dgm:t>
    </dgm:pt>
    <dgm:pt modelId="{263279E7-4543-4457-96C9-3B4B640A3F6A}" type="sibTrans" cxnId="{B6A95E31-EAE6-4DC1-8CF3-B85A321D6E0A}">
      <dgm:prSet/>
      <dgm:spPr/>
      <dgm:t>
        <a:bodyPr/>
        <a:lstStyle/>
        <a:p>
          <a:endParaRPr lang="en-US"/>
        </a:p>
      </dgm:t>
    </dgm:pt>
    <dgm:pt modelId="{A56CF757-E841-407B-A9B3-4171912300D3}">
      <dgm:prSet phldrT="[Text]" custT="1"/>
      <dgm:spPr/>
      <dgm:t>
        <a:bodyPr/>
        <a:lstStyle/>
        <a:p>
          <a:r>
            <a: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9.90% to 10.75% p.a. based on the Credit Rating. </a:t>
          </a:r>
          <a:endParaRPr lang="en-US" sz="2000" dirty="0"/>
        </a:p>
      </dgm:t>
    </dgm:pt>
    <dgm:pt modelId="{AD8AFBB1-DB5B-43DD-9974-F49A72405368}" type="parTrans" cxnId="{99E39427-B6BE-41F0-9E15-1AB842628DD1}">
      <dgm:prSet/>
      <dgm:spPr/>
      <dgm:t>
        <a:bodyPr/>
        <a:lstStyle/>
        <a:p>
          <a:endParaRPr lang="en-US"/>
        </a:p>
      </dgm:t>
    </dgm:pt>
    <dgm:pt modelId="{5B5F117F-0F3E-430F-B34E-50AE15045AF1}" type="sibTrans" cxnId="{99E39427-B6BE-41F0-9E15-1AB842628DD1}">
      <dgm:prSet/>
      <dgm:spPr/>
      <dgm:t>
        <a:bodyPr/>
        <a:lstStyle/>
        <a:p>
          <a:endParaRPr lang="en-US"/>
        </a:p>
      </dgm:t>
    </dgm:pt>
    <dgm:pt modelId="{C3AB6C6D-C2A2-4C66-833B-1246F1C89703}">
      <dgm:prSet phldrT="[Text]" custT="1"/>
      <dgm:spPr/>
      <dgm:t>
        <a:bodyPr/>
        <a:lstStyle/>
        <a:p>
          <a:r>
            <a:rPr lang="en-US" sz="2000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Loan Repayment Period</a:t>
          </a:r>
          <a:endParaRPr lang="en-US" sz="2000" b="1" dirty="0"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6643B66B-E565-4964-91DE-C44460984100}" type="parTrans" cxnId="{86B6DDD2-6F10-4813-88A9-9B7309D5228D}">
      <dgm:prSet/>
      <dgm:spPr/>
      <dgm:t>
        <a:bodyPr/>
        <a:lstStyle/>
        <a:p>
          <a:endParaRPr lang="en-US"/>
        </a:p>
      </dgm:t>
    </dgm:pt>
    <dgm:pt modelId="{95365E49-6579-4447-999C-516B71910D43}" type="sibTrans" cxnId="{86B6DDD2-6F10-4813-88A9-9B7309D5228D}">
      <dgm:prSet/>
      <dgm:spPr/>
      <dgm:t>
        <a:bodyPr/>
        <a:lstStyle/>
        <a:p>
          <a:endParaRPr lang="en-US"/>
        </a:p>
      </dgm:t>
    </dgm:pt>
    <dgm:pt modelId="{BFE47927-DD1C-4EBA-8036-E4C642149DC3}">
      <dgm:prSet phldrT="[Text]" custT="1"/>
      <dgm:spPr/>
      <dgm:t>
        <a:bodyPr/>
        <a:lstStyle/>
        <a:p>
          <a:r>
            <a: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Up to 9 years</a:t>
          </a:r>
          <a:endParaRPr lang="en-US" sz="2000" dirty="0"/>
        </a:p>
      </dgm:t>
    </dgm:pt>
    <dgm:pt modelId="{12F3720F-9C38-4512-98E9-F2D1EFF72DB1}" type="sibTrans" cxnId="{2D377E00-726C-4BA4-857D-D2C1A4ED1C6C}">
      <dgm:prSet/>
      <dgm:spPr/>
      <dgm:t>
        <a:bodyPr/>
        <a:lstStyle/>
        <a:p>
          <a:endParaRPr lang="en-US"/>
        </a:p>
      </dgm:t>
    </dgm:pt>
    <dgm:pt modelId="{0B17F3BF-4893-4497-B6C2-2B3DB2BFC54F}" type="parTrans" cxnId="{2D377E00-726C-4BA4-857D-D2C1A4ED1C6C}">
      <dgm:prSet/>
      <dgm:spPr/>
      <dgm:t>
        <a:bodyPr/>
        <a:lstStyle/>
        <a:p>
          <a:endParaRPr lang="en-US"/>
        </a:p>
      </dgm:t>
    </dgm:pt>
    <dgm:pt modelId="{A753E59F-9E69-496E-8697-9EE5D56BA445}">
      <dgm:prSet phldrT="[Text]" custT="1"/>
      <dgm:spPr/>
      <dgm:t>
        <a:bodyPr/>
        <a:lstStyle/>
        <a:p>
          <a:r>
            <a:rPr lang="en-US" sz="2000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Moratorium</a:t>
          </a:r>
          <a:endParaRPr lang="en-US" sz="2000" dirty="0"/>
        </a:p>
      </dgm:t>
    </dgm:pt>
    <dgm:pt modelId="{1BBC0466-1FA9-42C6-8258-622E8950CB72}" type="parTrans" cxnId="{8C1C85B9-633A-442B-A032-793CF2DDA585}">
      <dgm:prSet/>
      <dgm:spPr/>
      <dgm:t>
        <a:bodyPr/>
        <a:lstStyle/>
        <a:p>
          <a:endParaRPr lang="en-US"/>
        </a:p>
      </dgm:t>
    </dgm:pt>
    <dgm:pt modelId="{9F95F269-3B69-4AF4-9980-F6939ABEA9F7}" type="sibTrans" cxnId="{8C1C85B9-633A-442B-A032-793CF2DDA585}">
      <dgm:prSet/>
      <dgm:spPr/>
      <dgm:t>
        <a:bodyPr/>
        <a:lstStyle/>
        <a:p>
          <a:endParaRPr lang="en-US"/>
        </a:p>
      </dgm:t>
    </dgm:pt>
    <dgm:pt modelId="{098C9311-04D9-43A5-AE70-DCC4157C58C4}">
      <dgm:prSet phldrT="[Text]" custT="1"/>
      <dgm:spPr/>
      <dgm:t>
        <a:bodyPr/>
        <a:lstStyle/>
        <a:p>
          <a:r>
            <a: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6 to 12 months from the date of COD </a:t>
          </a:r>
          <a:endParaRPr lang="en-US" sz="2000" dirty="0"/>
        </a:p>
      </dgm:t>
    </dgm:pt>
    <dgm:pt modelId="{FEDE00F5-8822-422C-A412-ACA58F6A18F2}" type="parTrans" cxnId="{37D7E18A-C04A-42AC-846D-C1A28EC8392F}">
      <dgm:prSet/>
      <dgm:spPr/>
      <dgm:t>
        <a:bodyPr/>
        <a:lstStyle/>
        <a:p>
          <a:endParaRPr lang="en-US"/>
        </a:p>
      </dgm:t>
    </dgm:pt>
    <dgm:pt modelId="{AB1F44C3-9F3B-4F99-B341-214CA0A546C9}" type="sibTrans" cxnId="{37D7E18A-C04A-42AC-846D-C1A28EC8392F}">
      <dgm:prSet/>
      <dgm:spPr/>
      <dgm:t>
        <a:bodyPr/>
        <a:lstStyle/>
        <a:p>
          <a:endParaRPr lang="en-US"/>
        </a:p>
      </dgm:t>
    </dgm:pt>
    <dgm:pt modelId="{CD178C73-F470-4CF5-9C9C-6F4FDD5CF12E}">
      <dgm:prSet phldrT="[Text]" custT="1"/>
      <dgm:spPr/>
      <dgm:t>
        <a:bodyPr/>
        <a:lstStyle/>
        <a:p>
          <a:r>
            <a:rPr lang="en-US" sz="2000" b="1" dirty="0" smtClean="0"/>
            <a:t>Quantum of Loan</a:t>
          </a:r>
          <a:endParaRPr lang="en-US" sz="2000" b="1" dirty="0"/>
        </a:p>
      </dgm:t>
    </dgm:pt>
    <dgm:pt modelId="{240301B7-8CC5-446E-B113-2F4AE5FE4B34}" type="parTrans" cxnId="{8F5F33C0-A081-4F08-B4CF-7E7FCB46AC02}">
      <dgm:prSet/>
      <dgm:spPr/>
      <dgm:t>
        <a:bodyPr/>
        <a:lstStyle/>
        <a:p>
          <a:endParaRPr lang="en-US"/>
        </a:p>
      </dgm:t>
    </dgm:pt>
    <dgm:pt modelId="{3A30C99E-847B-42CC-A245-5718C22A16A2}" type="sibTrans" cxnId="{8F5F33C0-A081-4F08-B4CF-7E7FCB46AC02}">
      <dgm:prSet/>
      <dgm:spPr/>
      <dgm:t>
        <a:bodyPr/>
        <a:lstStyle/>
        <a:p>
          <a:endParaRPr lang="en-US"/>
        </a:p>
      </dgm:t>
    </dgm:pt>
    <dgm:pt modelId="{D5DDC246-8E66-4003-AE7E-1A96A001CB18}">
      <dgm:prSet phldrT="[Text]" custT="1"/>
      <dgm:spPr/>
      <dgm:t>
        <a:bodyPr/>
        <a:lstStyle/>
        <a:p>
          <a:pPr algn="just"/>
          <a:r>
            <a: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70% of the total project cost with min. promoter’s contribution of 30% of the project cost. </a:t>
          </a:r>
          <a:endParaRPr lang="en-US" sz="2000" b="1" dirty="0"/>
        </a:p>
      </dgm:t>
    </dgm:pt>
    <dgm:pt modelId="{A581BBA6-3700-4C85-8930-F4D422687CC6}" type="parTrans" cxnId="{C317F268-31A4-43B3-8E82-1AD2B824A005}">
      <dgm:prSet/>
      <dgm:spPr/>
      <dgm:t>
        <a:bodyPr/>
        <a:lstStyle/>
        <a:p>
          <a:endParaRPr lang="en-US"/>
        </a:p>
      </dgm:t>
    </dgm:pt>
    <dgm:pt modelId="{693C667C-64E6-4691-92D8-C947989E5904}" type="sibTrans" cxnId="{C317F268-31A4-43B3-8E82-1AD2B824A005}">
      <dgm:prSet/>
      <dgm:spPr/>
      <dgm:t>
        <a:bodyPr/>
        <a:lstStyle/>
        <a:p>
          <a:endParaRPr lang="en-US"/>
        </a:p>
      </dgm:t>
    </dgm:pt>
    <dgm:pt modelId="{098517EE-7120-4146-8841-9E8CEDEB533C}" type="pres">
      <dgm:prSet presAssocID="{24283382-D090-4848-8E1B-8BD7275A08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82FA93-6766-47CC-B1B2-023CE0EFA14E}" type="pres">
      <dgm:prSet presAssocID="{0A8F1893-0F15-41B8-954A-B1261614B8D4}" presName="parentLin" presStyleCnt="0"/>
      <dgm:spPr/>
    </dgm:pt>
    <dgm:pt modelId="{667F110F-4930-4683-AFA2-CB30EC503850}" type="pres">
      <dgm:prSet presAssocID="{0A8F1893-0F15-41B8-954A-B1261614B8D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9A5D1B4-178F-4B4A-8565-365407DCD731}" type="pres">
      <dgm:prSet presAssocID="{0A8F1893-0F15-41B8-954A-B1261614B8D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E679C-7484-4F5D-ACAE-1A052175158D}" type="pres">
      <dgm:prSet presAssocID="{0A8F1893-0F15-41B8-954A-B1261614B8D4}" presName="negativeSpace" presStyleCnt="0"/>
      <dgm:spPr/>
    </dgm:pt>
    <dgm:pt modelId="{6F5B0DB9-15D9-470E-BE92-CE2530FF69A8}" type="pres">
      <dgm:prSet presAssocID="{0A8F1893-0F15-41B8-954A-B1261614B8D4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F048C-A2D1-48A9-A1A6-D9A83EF11454}" type="pres">
      <dgm:prSet presAssocID="{263279E7-4543-4457-96C9-3B4B640A3F6A}" presName="spaceBetweenRectangles" presStyleCnt="0"/>
      <dgm:spPr/>
    </dgm:pt>
    <dgm:pt modelId="{E2D971CA-F325-46D7-AA78-8BA3B3A605D6}" type="pres">
      <dgm:prSet presAssocID="{C3AB6C6D-C2A2-4C66-833B-1246F1C89703}" presName="parentLin" presStyleCnt="0"/>
      <dgm:spPr/>
    </dgm:pt>
    <dgm:pt modelId="{81864B8E-DA2D-4C7B-9DF2-9B6A604679BB}" type="pres">
      <dgm:prSet presAssocID="{C3AB6C6D-C2A2-4C66-833B-1246F1C8970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13A726E-17C4-4378-B4A8-94F54CC6B8C5}" type="pres">
      <dgm:prSet presAssocID="{C3AB6C6D-C2A2-4C66-833B-1246F1C8970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EEC7F-BE45-4C56-8EEA-0F19F5400AD5}" type="pres">
      <dgm:prSet presAssocID="{C3AB6C6D-C2A2-4C66-833B-1246F1C89703}" presName="negativeSpace" presStyleCnt="0"/>
      <dgm:spPr/>
    </dgm:pt>
    <dgm:pt modelId="{2A6CBDEF-B5AB-405D-B427-013ABC82B783}" type="pres">
      <dgm:prSet presAssocID="{C3AB6C6D-C2A2-4C66-833B-1246F1C8970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362FE-7C94-48F3-938D-B05921313EFA}" type="pres">
      <dgm:prSet presAssocID="{95365E49-6579-4447-999C-516B71910D43}" presName="spaceBetweenRectangles" presStyleCnt="0"/>
      <dgm:spPr/>
    </dgm:pt>
    <dgm:pt modelId="{018DB1B2-E445-4DF0-BAC6-CD9279FE3BE7}" type="pres">
      <dgm:prSet presAssocID="{A753E59F-9E69-496E-8697-9EE5D56BA445}" presName="parentLin" presStyleCnt="0"/>
      <dgm:spPr/>
    </dgm:pt>
    <dgm:pt modelId="{71FF6A5F-FA2E-433E-8FEC-4EF2C9517FF7}" type="pres">
      <dgm:prSet presAssocID="{A753E59F-9E69-496E-8697-9EE5D56BA445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954BDC9-3653-465D-83C7-57CBB7FC5AB8}" type="pres">
      <dgm:prSet presAssocID="{A753E59F-9E69-496E-8697-9EE5D56BA44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0CA54-F94A-4405-9B62-BEB23E7C888C}" type="pres">
      <dgm:prSet presAssocID="{A753E59F-9E69-496E-8697-9EE5D56BA445}" presName="negativeSpace" presStyleCnt="0"/>
      <dgm:spPr/>
    </dgm:pt>
    <dgm:pt modelId="{8EB6C915-1EDC-4BBF-9256-11493D9F987A}" type="pres">
      <dgm:prSet presAssocID="{A753E59F-9E69-496E-8697-9EE5D56BA44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A6C0D-779A-49FB-AB41-63BB545B7A4C}" type="pres">
      <dgm:prSet presAssocID="{9F95F269-3B69-4AF4-9980-F6939ABEA9F7}" presName="spaceBetweenRectangles" presStyleCnt="0"/>
      <dgm:spPr/>
    </dgm:pt>
    <dgm:pt modelId="{18FF3FD7-CFD1-4B3A-AFA7-8DA569E3272D}" type="pres">
      <dgm:prSet presAssocID="{CD178C73-F470-4CF5-9C9C-6F4FDD5CF12E}" presName="parentLin" presStyleCnt="0"/>
      <dgm:spPr/>
    </dgm:pt>
    <dgm:pt modelId="{A142938A-6A4A-443E-A474-BEE2C27EB8F5}" type="pres">
      <dgm:prSet presAssocID="{CD178C73-F470-4CF5-9C9C-6F4FDD5CF12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2995D71-8847-4E92-9784-7C440B05A5CA}" type="pres">
      <dgm:prSet presAssocID="{CD178C73-F470-4CF5-9C9C-6F4FDD5CF12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F6728-0030-4924-A737-E6A8FB171ACF}" type="pres">
      <dgm:prSet presAssocID="{CD178C73-F470-4CF5-9C9C-6F4FDD5CF12E}" presName="negativeSpace" presStyleCnt="0"/>
      <dgm:spPr/>
    </dgm:pt>
    <dgm:pt modelId="{F01F666C-C53E-43B7-9D1A-09CF05096BF7}" type="pres">
      <dgm:prSet presAssocID="{CD178C73-F470-4CF5-9C9C-6F4FDD5CF12E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E4CDDC-15F8-4294-9DE6-4AC759FA8C04}" type="presOf" srcId="{BFE47927-DD1C-4EBA-8036-E4C642149DC3}" destId="{2A6CBDEF-B5AB-405D-B427-013ABC82B783}" srcOrd="0" destOrd="0" presId="urn:microsoft.com/office/officeart/2005/8/layout/list1"/>
    <dgm:cxn modelId="{C317F268-31A4-43B3-8E82-1AD2B824A005}" srcId="{CD178C73-F470-4CF5-9C9C-6F4FDD5CF12E}" destId="{D5DDC246-8E66-4003-AE7E-1A96A001CB18}" srcOrd="0" destOrd="0" parTransId="{A581BBA6-3700-4C85-8930-F4D422687CC6}" sibTransId="{693C667C-64E6-4691-92D8-C947989E5904}"/>
    <dgm:cxn modelId="{8BD8A5C1-5D19-42D6-9445-0C6C34F4E1BE}" type="presOf" srcId="{D5DDC246-8E66-4003-AE7E-1A96A001CB18}" destId="{F01F666C-C53E-43B7-9D1A-09CF05096BF7}" srcOrd="0" destOrd="0" presId="urn:microsoft.com/office/officeart/2005/8/layout/list1"/>
    <dgm:cxn modelId="{6B2B8B69-E7ED-43E9-8457-721A626F6B47}" type="presOf" srcId="{CD178C73-F470-4CF5-9C9C-6F4FDD5CF12E}" destId="{32995D71-8847-4E92-9784-7C440B05A5CA}" srcOrd="1" destOrd="0" presId="urn:microsoft.com/office/officeart/2005/8/layout/list1"/>
    <dgm:cxn modelId="{85B7208D-EC91-4BDD-9DD7-A9801D2C6586}" type="presOf" srcId="{0A8F1893-0F15-41B8-954A-B1261614B8D4}" destId="{69A5D1B4-178F-4B4A-8565-365407DCD731}" srcOrd="1" destOrd="0" presId="urn:microsoft.com/office/officeart/2005/8/layout/list1"/>
    <dgm:cxn modelId="{96477983-2D56-41D2-BC5A-C490D27F8594}" type="presOf" srcId="{0A8F1893-0F15-41B8-954A-B1261614B8D4}" destId="{667F110F-4930-4683-AFA2-CB30EC503850}" srcOrd="0" destOrd="0" presId="urn:microsoft.com/office/officeart/2005/8/layout/list1"/>
    <dgm:cxn modelId="{9DF86A61-92D9-4CD6-9B08-4B387D809FDB}" type="presOf" srcId="{A753E59F-9E69-496E-8697-9EE5D56BA445}" destId="{71FF6A5F-FA2E-433E-8FEC-4EF2C9517FF7}" srcOrd="0" destOrd="0" presId="urn:microsoft.com/office/officeart/2005/8/layout/list1"/>
    <dgm:cxn modelId="{FCA42E29-9429-4A16-AD05-E43502AEE3EF}" type="presOf" srcId="{CD178C73-F470-4CF5-9C9C-6F4FDD5CF12E}" destId="{A142938A-6A4A-443E-A474-BEE2C27EB8F5}" srcOrd="0" destOrd="0" presId="urn:microsoft.com/office/officeart/2005/8/layout/list1"/>
    <dgm:cxn modelId="{8F5F33C0-A081-4F08-B4CF-7E7FCB46AC02}" srcId="{24283382-D090-4848-8E1B-8BD7275A086C}" destId="{CD178C73-F470-4CF5-9C9C-6F4FDD5CF12E}" srcOrd="3" destOrd="0" parTransId="{240301B7-8CC5-446E-B113-2F4AE5FE4B34}" sibTransId="{3A30C99E-847B-42CC-A245-5718C22A16A2}"/>
    <dgm:cxn modelId="{88ED1A78-10FF-4113-9983-2B1BE4CA7F07}" type="presOf" srcId="{098C9311-04D9-43A5-AE70-DCC4157C58C4}" destId="{8EB6C915-1EDC-4BBF-9256-11493D9F987A}" srcOrd="0" destOrd="0" presId="urn:microsoft.com/office/officeart/2005/8/layout/list1"/>
    <dgm:cxn modelId="{22DD30BB-D9EA-4D64-9EF5-65A982D72630}" type="presOf" srcId="{24283382-D090-4848-8E1B-8BD7275A086C}" destId="{098517EE-7120-4146-8841-9E8CEDEB533C}" srcOrd="0" destOrd="0" presId="urn:microsoft.com/office/officeart/2005/8/layout/list1"/>
    <dgm:cxn modelId="{37D7E18A-C04A-42AC-846D-C1A28EC8392F}" srcId="{A753E59F-9E69-496E-8697-9EE5D56BA445}" destId="{098C9311-04D9-43A5-AE70-DCC4157C58C4}" srcOrd="0" destOrd="0" parTransId="{FEDE00F5-8822-422C-A412-ACA58F6A18F2}" sibTransId="{AB1F44C3-9F3B-4F99-B341-214CA0A546C9}"/>
    <dgm:cxn modelId="{3DE47B10-B0D3-42A0-B649-F6F1AC2B094F}" type="presOf" srcId="{C3AB6C6D-C2A2-4C66-833B-1246F1C89703}" destId="{813A726E-17C4-4378-B4A8-94F54CC6B8C5}" srcOrd="1" destOrd="0" presId="urn:microsoft.com/office/officeart/2005/8/layout/list1"/>
    <dgm:cxn modelId="{94DFB955-C6E6-4F65-9281-579C70836610}" type="presOf" srcId="{A56CF757-E841-407B-A9B3-4171912300D3}" destId="{6F5B0DB9-15D9-470E-BE92-CE2530FF69A8}" srcOrd="0" destOrd="0" presId="urn:microsoft.com/office/officeart/2005/8/layout/list1"/>
    <dgm:cxn modelId="{8DC6ABE7-66CA-4C1D-8983-C3569D765B60}" type="presOf" srcId="{A753E59F-9E69-496E-8697-9EE5D56BA445}" destId="{0954BDC9-3653-465D-83C7-57CBB7FC5AB8}" srcOrd="1" destOrd="0" presId="urn:microsoft.com/office/officeart/2005/8/layout/list1"/>
    <dgm:cxn modelId="{86B6DDD2-6F10-4813-88A9-9B7309D5228D}" srcId="{24283382-D090-4848-8E1B-8BD7275A086C}" destId="{C3AB6C6D-C2A2-4C66-833B-1246F1C89703}" srcOrd="1" destOrd="0" parTransId="{6643B66B-E565-4964-91DE-C44460984100}" sibTransId="{95365E49-6579-4447-999C-516B71910D43}"/>
    <dgm:cxn modelId="{B6A95E31-EAE6-4DC1-8CF3-B85A321D6E0A}" srcId="{24283382-D090-4848-8E1B-8BD7275A086C}" destId="{0A8F1893-0F15-41B8-954A-B1261614B8D4}" srcOrd="0" destOrd="0" parTransId="{98CC4FC2-2B22-4263-B3A1-4CA543F34108}" sibTransId="{263279E7-4543-4457-96C9-3B4B640A3F6A}"/>
    <dgm:cxn modelId="{99E39427-B6BE-41F0-9E15-1AB842628DD1}" srcId="{0A8F1893-0F15-41B8-954A-B1261614B8D4}" destId="{A56CF757-E841-407B-A9B3-4171912300D3}" srcOrd="0" destOrd="0" parTransId="{AD8AFBB1-DB5B-43DD-9974-F49A72405368}" sibTransId="{5B5F117F-0F3E-430F-B34E-50AE15045AF1}"/>
    <dgm:cxn modelId="{8C1C85B9-633A-442B-A032-793CF2DDA585}" srcId="{24283382-D090-4848-8E1B-8BD7275A086C}" destId="{A753E59F-9E69-496E-8697-9EE5D56BA445}" srcOrd="2" destOrd="0" parTransId="{1BBC0466-1FA9-42C6-8258-622E8950CB72}" sibTransId="{9F95F269-3B69-4AF4-9980-F6939ABEA9F7}"/>
    <dgm:cxn modelId="{3E5C676A-9B6B-402C-91F8-0C4475ABE49C}" type="presOf" srcId="{C3AB6C6D-C2A2-4C66-833B-1246F1C89703}" destId="{81864B8E-DA2D-4C7B-9DF2-9B6A604679BB}" srcOrd="0" destOrd="0" presId="urn:microsoft.com/office/officeart/2005/8/layout/list1"/>
    <dgm:cxn modelId="{2D377E00-726C-4BA4-857D-D2C1A4ED1C6C}" srcId="{C3AB6C6D-C2A2-4C66-833B-1246F1C89703}" destId="{BFE47927-DD1C-4EBA-8036-E4C642149DC3}" srcOrd="0" destOrd="0" parTransId="{0B17F3BF-4893-4497-B6C2-2B3DB2BFC54F}" sibTransId="{12F3720F-9C38-4512-98E9-F2D1EFF72DB1}"/>
    <dgm:cxn modelId="{6FFCE496-53DA-456B-B146-5F5217BC8D0B}" type="presParOf" srcId="{098517EE-7120-4146-8841-9E8CEDEB533C}" destId="{E382FA93-6766-47CC-B1B2-023CE0EFA14E}" srcOrd="0" destOrd="0" presId="urn:microsoft.com/office/officeart/2005/8/layout/list1"/>
    <dgm:cxn modelId="{05E92737-3563-415B-B80D-BC3661CA757D}" type="presParOf" srcId="{E382FA93-6766-47CC-B1B2-023CE0EFA14E}" destId="{667F110F-4930-4683-AFA2-CB30EC503850}" srcOrd="0" destOrd="0" presId="urn:microsoft.com/office/officeart/2005/8/layout/list1"/>
    <dgm:cxn modelId="{42BDCED0-4CA2-4697-A63C-A241BDCFFDC6}" type="presParOf" srcId="{E382FA93-6766-47CC-B1B2-023CE0EFA14E}" destId="{69A5D1B4-178F-4B4A-8565-365407DCD731}" srcOrd="1" destOrd="0" presId="urn:microsoft.com/office/officeart/2005/8/layout/list1"/>
    <dgm:cxn modelId="{CC1689A9-97BD-4FDC-AAAD-A0E7AC580D46}" type="presParOf" srcId="{098517EE-7120-4146-8841-9E8CEDEB533C}" destId="{5BDE679C-7484-4F5D-ACAE-1A052175158D}" srcOrd="1" destOrd="0" presId="urn:microsoft.com/office/officeart/2005/8/layout/list1"/>
    <dgm:cxn modelId="{8F6778E5-8220-44EC-99DD-F0197BE829B6}" type="presParOf" srcId="{098517EE-7120-4146-8841-9E8CEDEB533C}" destId="{6F5B0DB9-15D9-470E-BE92-CE2530FF69A8}" srcOrd="2" destOrd="0" presId="urn:microsoft.com/office/officeart/2005/8/layout/list1"/>
    <dgm:cxn modelId="{24777714-21D4-4313-A762-3A045079830E}" type="presParOf" srcId="{098517EE-7120-4146-8841-9E8CEDEB533C}" destId="{CEDF048C-A2D1-48A9-A1A6-D9A83EF11454}" srcOrd="3" destOrd="0" presId="urn:microsoft.com/office/officeart/2005/8/layout/list1"/>
    <dgm:cxn modelId="{9D8B4CD6-10B2-411B-B968-4BC237987414}" type="presParOf" srcId="{098517EE-7120-4146-8841-9E8CEDEB533C}" destId="{E2D971CA-F325-46D7-AA78-8BA3B3A605D6}" srcOrd="4" destOrd="0" presId="urn:microsoft.com/office/officeart/2005/8/layout/list1"/>
    <dgm:cxn modelId="{095F1FAB-2406-4B2E-A657-B53BEC0709E1}" type="presParOf" srcId="{E2D971CA-F325-46D7-AA78-8BA3B3A605D6}" destId="{81864B8E-DA2D-4C7B-9DF2-9B6A604679BB}" srcOrd="0" destOrd="0" presId="urn:microsoft.com/office/officeart/2005/8/layout/list1"/>
    <dgm:cxn modelId="{C870C613-7D1C-4E6B-8AB9-912E80063E75}" type="presParOf" srcId="{E2D971CA-F325-46D7-AA78-8BA3B3A605D6}" destId="{813A726E-17C4-4378-B4A8-94F54CC6B8C5}" srcOrd="1" destOrd="0" presId="urn:microsoft.com/office/officeart/2005/8/layout/list1"/>
    <dgm:cxn modelId="{56BF7AA5-DC11-47FC-9E82-9357CAAB2B09}" type="presParOf" srcId="{098517EE-7120-4146-8841-9E8CEDEB533C}" destId="{A15EEC7F-BE45-4C56-8EEA-0F19F5400AD5}" srcOrd="5" destOrd="0" presId="urn:microsoft.com/office/officeart/2005/8/layout/list1"/>
    <dgm:cxn modelId="{A39B4984-BF14-4F8B-9C67-3E49C722A59B}" type="presParOf" srcId="{098517EE-7120-4146-8841-9E8CEDEB533C}" destId="{2A6CBDEF-B5AB-405D-B427-013ABC82B783}" srcOrd="6" destOrd="0" presId="urn:microsoft.com/office/officeart/2005/8/layout/list1"/>
    <dgm:cxn modelId="{85518A2F-DB2C-49A6-865F-589033C85BD8}" type="presParOf" srcId="{098517EE-7120-4146-8841-9E8CEDEB533C}" destId="{136362FE-7C94-48F3-938D-B05921313EFA}" srcOrd="7" destOrd="0" presId="urn:microsoft.com/office/officeart/2005/8/layout/list1"/>
    <dgm:cxn modelId="{2AD42B53-A934-4BC2-AAB6-67FACD843766}" type="presParOf" srcId="{098517EE-7120-4146-8841-9E8CEDEB533C}" destId="{018DB1B2-E445-4DF0-BAC6-CD9279FE3BE7}" srcOrd="8" destOrd="0" presId="urn:microsoft.com/office/officeart/2005/8/layout/list1"/>
    <dgm:cxn modelId="{28D3C1D5-2B97-4C07-B18F-623F05E0FC77}" type="presParOf" srcId="{018DB1B2-E445-4DF0-BAC6-CD9279FE3BE7}" destId="{71FF6A5F-FA2E-433E-8FEC-4EF2C9517FF7}" srcOrd="0" destOrd="0" presId="urn:microsoft.com/office/officeart/2005/8/layout/list1"/>
    <dgm:cxn modelId="{52A46BE1-2BFE-44D9-9C4B-F61D7EF8CA05}" type="presParOf" srcId="{018DB1B2-E445-4DF0-BAC6-CD9279FE3BE7}" destId="{0954BDC9-3653-465D-83C7-57CBB7FC5AB8}" srcOrd="1" destOrd="0" presId="urn:microsoft.com/office/officeart/2005/8/layout/list1"/>
    <dgm:cxn modelId="{86E0AC4F-5D80-40AF-8698-D50B343CC745}" type="presParOf" srcId="{098517EE-7120-4146-8841-9E8CEDEB533C}" destId="{50C0CA54-F94A-4405-9B62-BEB23E7C888C}" srcOrd="9" destOrd="0" presId="urn:microsoft.com/office/officeart/2005/8/layout/list1"/>
    <dgm:cxn modelId="{EE047219-11A5-4405-B192-749CEA3969F0}" type="presParOf" srcId="{098517EE-7120-4146-8841-9E8CEDEB533C}" destId="{8EB6C915-1EDC-4BBF-9256-11493D9F987A}" srcOrd="10" destOrd="0" presId="urn:microsoft.com/office/officeart/2005/8/layout/list1"/>
    <dgm:cxn modelId="{CC1D92AB-B13C-413E-871A-FA9A4C3EDCF8}" type="presParOf" srcId="{098517EE-7120-4146-8841-9E8CEDEB533C}" destId="{F07A6C0D-779A-49FB-AB41-63BB545B7A4C}" srcOrd="11" destOrd="0" presId="urn:microsoft.com/office/officeart/2005/8/layout/list1"/>
    <dgm:cxn modelId="{D7F69DF0-C330-4C52-B6B1-0428D0533813}" type="presParOf" srcId="{098517EE-7120-4146-8841-9E8CEDEB533C}" destId="{18FF3FD7-CFD1-4B3A-AFA7-8DA569E3272D}" srcOrd="12" destOrd="0" presId="urn:microsoft.com/office/officeart/2005/8/layout/list1"/>
    <dgm:cxn modelId="{4132324B-72D4-4C60-9A2D-9FEB8C1C9463}" type="presParOf" srcId="{18FF3FD7-CFD1-4B3A-AFA7-8DA569E3272D}" destId="{A142938A-6A4A-443E-A474-BEE2C27EB8F5}" srcOrd="0" destOrd="0" presId="urn:microsoft.com/office/officeart/2005/8/layout/list1"/>
    <dgm:cxn modelId="{CBA1A971-ACA1-464C-A096-CFC658EA9D2C}" type="presParOf" srcId="{18FF3FD7-CFD1-4B3A-AFA7-8DA569E3272D}" destId="{32995D71-8847-4E92-9784-7C440B05A5CA}" srcOrd="1" destOrd="0" presId="urn:microsoft.com/office/officeart/2005/8/layout/list1"/>
    <dgm:cxn modelId="{8638E3F5-8A71-44D6-8173-6DEEB3373BA6}" type="presParOf" srcId="{098517EE-7120-4146-8841-9E8CEDEB533C}" destId="{68AF6728-0030-4924-A737-E6A8FB171ACF}" srcOrd="13" destOrd="0" presId="urn:microsoft.com/office/officeart/2005/8/layout/list1"/>
    <dgm:cxn modelId="{A9C41491-8C3F-470F-987E-48C3FDBC88BE}" type="presParOf" srcId="{098517EE-7120-4146-8841-9E8CEDEB533C}" destId="{F01F666C-C53E-43B7-9D1A-09CF05096BF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283382-D090-4848-8E1B-8BD7275A086C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A8F1893-0F15-41B8-954A-B1261614B8D4}">
      <dgm:prSet phldrT="[Text]" custT="1"/>
      <dgm:spPr/>
      <dgm:t>
        <a:bodyPr/>
        <a:lstStyle/>
        <a:p>
          <a:r>
            <a:rPr lang="en-US" sz="2000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Applications in Pipeline </a:t>
          </a:r>
          <a:endParaRPr lang="en-US" sz="2000" b="1" dirty="0"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98CC4FC2-2B22-4263-B3A1-4CA543F34108}" type="parTrans" cxnId="{B6A95E31-EAE6-4DC1-8CF3-B85A321D6E0A}">
      <dgm:prSet/>
      <dgm:spPr/>
      <dgm:t>
        <a:bodyPr/>
        <a:lstStyle/>
        <a:p>
          <a:endParaRPr lang="en-US"/>
        </a:p>
      </dgm:t>
    </dgm:pt>
    <dgm:pt modelId="{263279E7-4543-4457-96C9-3B4B640A3F6A}" type="sibTrans" cxnId="{B6A95E31-EAE6-4DC1-8CF3-B85A321D6E0A}">
      <dgm:prSet/>
      <dgm:spPr/>
      <dgm:t>
        <a:bodyPr/>
        <a:lstStyle/>
        <a:p>
          <a:endParaRPr lang="en-US"/>
        </a:p>
      </dgm:t>
    </dgm:pt>
    <dgm:pt modelId="{A56CF757-E841-407B-A9B3-4171912300D3}">
      <dgm:prSet phldrT="[Text]" custT="1"/>
      <dgm:spPr/>
      <dgm:t>
        <a:bodyPr/>
        <a:lstStyle/>
        <a:p>
          <a:r>
            <a: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Net Metering- 4 MW</a:t>
          </a:r>
          <a:endParaRPr lang="en-US" sz="2000" dirty="0"/>
        </a:p>
      </dgm:t>
    </dgm:pt>
    <dgm:pt modelId="{AD8AFBB1-DB5B-43DD-9974-F49A72405368}" type="parTrans" cxnId="{99E39427-B6BE-41F0-9E15-1AB842628DD1}">
      <dgm:prSet/>
      <dgm:spPr/>
      <dgm:t>
        <a:bodyPr/>
        <a:lstStyle/>
        <a:p>
          <a:endParaRPr lang="en-US"/>
        </a:p>
      </dgm:t>
    </dgm:pt>
    <dgm:pt modelId="{5B5F117F-0F3E-430F-B34E-50AE15045AF1}" type="sibTrans" cxnId="{99E39427-B6BE-41F0-9E15-1AB842628DD1}">
      <dgm:prSet/>
      <dgm:spPr/>
      <dgm:t>
        <a:bodyPr/>
        <a:lstStyle/>
        <a:p>
          <a:endParaRPr lang="en-US"/>
        </a:p>
      </dgm:t>
    </dgm:pt>
    <dgm:pt modelId="{C3AB6C6D-C2A2-4C66-833B-1246F1C89703}">
      <dgm:prSet phldrT="[Text]" custT="1"/>
      <dgm:spPr/>
      <dgm:t>
        <a:bodyPr/>
        <a:lstStyle/>
        <a:p>
          <a:r>
            <a:rPr lang="en-US" sz="2000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Sanctioned so far  </a:t>
          </a:r>
          <a:r>
            <a:rPr lang="en-US" sz="2000" b="1" dirty="0" smtClean="0"/>
            <a:t>12 MW total </a:t>
          </a:r>
          <a:r>
            <a:rPr lang="en-US" sz="2000" dirty="0" smtClean="0"/>
            <a:t>, includes</a:t>
          </a:r>
          <a:endParaRPr lang="en-US" sz="2000" b="1" dirty="0"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6643B66B-E565-4964-91DE-C44460984100}" type="parTrans" cxnId="{86B6DDD2-6F10-4813-88A9-9B7309D5228D}">
      <dgm:prSet/>
      <dgm:spPr/>
      <dgm:t>
        <a:bodyPr/>
        <a:lstStyle/>
        <a:p>
          <a:endParaRPr lang="en-US"/>
        </a:p>
      </dgm:t>
    </dgm:pt>
    <dgm:pt modelId="{95365E49-6579-4447-999C-516B71910D43}" type="sibTrans" cxnId="{86B6DDD2-6F10-4813-88A9-9B7309D5228D}">
      <dgm:prSet/>
      <dgm:spPr/>
      <dgm:t>
        <a:bodyPr/>
        <a:lstStyle/>
        <a:p>
          <a:endParaRPr lang="en-US"/>
        </a:p>
      </dgm:t>
    </dgm:pt>
    <dgm:pt modelId="{BFE47927-DD1C-4EBA-8036-E4C642149DC3}">
      <dgm:prSet phldrT="[Text]" custT="1"/>
      <dgm:spPr/>
      <dgm:t>
        <a:bodyPr/>
        <a:lstStyle/>
        <a:p>
          <a:r>
            <a:rPr lang="en-US" sz="2000" dirty="0" smtClean="0"/>
            <a:t>10 MW Rooftop – Punjab.</a:t>
          </a:r>
          <a:endParaRPr lang="en-US" sz="2000" dirty="0"/>
        </a:p>
      </dgm:t>
    </dgm:pt>
    <dgm:pt modelId="{12F3720F-9C38-4512-98E9-F2D1EFF72DB1}" type="sibTrans" cxnId="{2D377E00-726C-4BA4-857D-D2C1A4ED1C6C}">
      <dgm:prSet/>
      <dgm:spPr/>
      <dgm:t>
        <a:bodyPr/>
        <a:lstStyle/>
        <a:p>
          <a:endParaRPr lang="en-US"/>
        </a:p>
      </dgm:t>
    </dgm:pt>
    <dgm:pt modelId="{0B17F3BF-4893-4497-B6C2-2B3DB2BFC54F}" type="parTrans" cxnId="{2D377E00-726C-4BA4-857D-D2C1A4ED1C6C}">
      <dgm:prSet/>
      <dgm:spPr/>
      <dgm:t>
        <a:bodyPr/>
        <a:lstStyle/>
        <a:p>
          <a:endParaRPr lang="en-US"/>
        </a:p>
      </dgm:t>
    </dgm:pt>
    <dgm:pt modelId="{E1FC9249-7F4E-4C57-B75A-FE0DB64F9F0A}">
      <dgm:prSet phldrT="[Text]" custT="1"/>
      <dgm:spPr/>
      <dgm:t>
        <a:bodyPr/>
        <a:lstStyle/>
        <a:p>
          <a:r>
            <a:rPr lang="en-US" sz="2000" dirty="0" smtClean="0"/>
            <a:t>PPA  Pvt and Govt – 26 MW</a:t>
          </a:r>
          <a:endParaRPr lang="en-US" sz="2000" dirty="0"/>
        </a:p>
      </dgm:t>
    </dgm:pt>
    <dgm:pt modelId="{3321DDB6-84B7-4050-A92C-3E098ED01270}" type="parTrans" cxnId="{7FE9D2CC-FFA8-4AA4-A71B-757BAB81FAF3}">
      <dgm:prSet/>
      <dgm:spPr/>
      <dgm:t>
        <a:bodyPr/>
        <a:lstStyle/>
        <a:p>
          <a:endParaRPr lang="en-US"/>
        </a:p>
      </dgm:t>
    </dgm:pt>
    <dgm:pt modelId="{E7F1C2A1-892B-4EAC-85F4-40A4BA4D3744}" type="sibTrans" cxnId="{7FE9D2CC-FFA8-4AA4-A71B-757BAB81FAF3}">
      <dgm:prSet/>
      <dgm:spPr/>
      <dgm:t>
        <a:bodyPr/>
        <a:lstStyle/>
        <a:p>
          <a:endParaRPr lang="en-US"/>
        </a:p>
      </dgm:t>
    </dgm:pt>
    <dgm:pt modelId="{C7318B60-8B03-4B04-8DC4-08D0E36418E8}">
      <dgm:prSet phldrT="[Text]" custT="1"/>
      <dgm:spPr/>
      <dgm:t>
        <a:bodyPr/>
        <a:lstStyle/>
        <a:p>
          <a:r>
            <a:rPr lang="en-US" sz="2000" dirty="0" smtClean="0"/>
            <a:t>1 MW Karnataka</a:t>
          </a:r>
          <a:endParaRPr lang="en-US" sz="2000" dirty="0"/>
        </a:p>
      </dgm:t>
    </dgm:pt>
    <dgm:pt modelId="{D0F4BE42-364E-4C31-8060-FD713F5A8157}" type="parTrans" cxnId="{9C6F0701-1B3A-425A-8CB6-3EFAC3765D3E}">
      <dgm:prSet/>
      <dgm:spPr/>
      <dgm:t>
        <a:bodyPr/>
        <a:lstStyle/>
        <a:p>
          <a:endParaRPr lang="en-US"/>
        </a:p>
      </dgm:t>
    </dgm:pt>
    <dgm:pt modelId="{01CB40C6-BBFB-4C25-915E-66D6E06D24A8}" type="sibTrans" cxnId="{9C6F0701-1B3A-425A-8CB6-3EFAC3765D3E}">
      <dgm:prSet/>
      <dgm:spPr/>
      <dgm:t>
        <a:bodyPr/>
        <a:lstStyle/>
        <a:p>
          <a:endParaRPr lang="en-US"/>
        </a:p>
      </dgm:t>
    </dgm:pt>
    <dgm:pt modelId="{6E691EFC-D555-4F9F-B411-A9248F4EA063}">
      <dgm:prSet phldrT="[Text]" custT="1"/>
      <dgm:spPr/>
      <dgm:t>
        <a:bodyPr/>
        <a:lstStyle/>
        <a:p>
          <a:r>
            <a:rPr lang="en-US" sz="2000" dirty="0" smtClean="0"/>
            <a:t>1 MW UP </a:t>
          </a:r>
          <a:endParaRPr lang="en-US" sz="2000" dirty="0"/>
        </a:p>
      </dgm:t>
    </dgm:pt>
    <dgm:pt modelId="{EEA23AAB-848D-4FC6-91BE-87C3A095C1B1}" type="parTrans" cxnId="{E0A44FB2-530A-4D8F-89D1-1464FE92C003}">
      <dgm:prSet/>
      <dgm:spPr/>
      <dgm:t>
        <a:bodyPr/>
        <a:lstStyle/>
        <a:p>
          <a:endParaRPr lang="en-US"/>
        </a:p>
      </dgm:t>
    </dgm:pt>
    <dgm:pt modelId="{555B9305-BA66-4889-8671-1B7380A3F7AD}" type="sibTrans" cxnId="{E0A44FB2-530A-4D8F-89D1-1464FE92C003}">
      <dgm:prSet/>
      <dgm:spPr/>
      <dgm:t>
        <a:bodyPr/>
        <a:lstStyle/>
        <a:p>
          <a:endParaRPr lang="en-US"/>
        </a:p>
      </dgm:t>
    </dgm:pt>
    <dgm:pt modelId="{098517EE-7120-4146-8841-9E8CEDEB533C}" type="pres">
      <dgm:prSet presAssocID="{24283382-D090-4848-8E1B-8BD7275A08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82FA93-6766-47CC-B1B2-023CE0EFA14E}" type="pres">
      <dgm:prSet presAssocID="{0A8F1893-0F15-41B8-954A-B1261614B8D4}" presName="parentLin" presStyleCnt="0"/>
      <dgm:spPr/>
    </dgm:pt>
    <dgm:pt modelId="{667F110F-4930-4683-AFA2-CB30EC503850}" type="pres">
      <dgm:prSet presAssocID="{0A8F1893-0F15-41B8-954A-B1261614B8D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9A5D1B4-178F-4B4A-8565-365407DCD731}" type="pres">
      <dgm:prSet presAssocID="{0A8F1893-0F15-41B8-954A-B1261614B8D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E679C-7484-4F5D-ACAE-1A052175158D}" type="pres">
      <dgm:prSet presAssocID="{0A8F1893-0F15-41B8-954A-B1261614B8D4}" presName="negativeSpace" presStyleCnt="0"/>
      <dgm:spPr/>
    </dgm:pt>
    <dgm:pt modelId="{6F5B0DB9-15D9-470E-BE92-CE2530FF69A8}" type="pres">
      <dgm:prSet presAssocID="{0A8F1893-0F15-41B8-954A-B1261614B8D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F048C-A2D1-48A9-A1A6-D9A83EF11454}" type="pres">
      <dgm:prSet presAssocID="{263279E7-4543-4457-96C9-3B4B640A3F6A}" presName="spaceBetweenRectangles" presStyleCnt="0"/>
      <dgm:spPr/>
    </dgm:pt>
    <dgm:pt modelId="{E2D971CA-F325-46D7-AA78-8BA3B3A605D6}" type="pres">
      <dgm:prSet presAssocID="{C3AB6C6D-C2A2-4C66-833B-1246F1C89703}" presName="parentLin" presStyleCnt="0"/>
      <dgm:spPr/>
    </dgm:pt>
    <dgm:pt modelId="{81864B8E-DA2D-4C7B-9DF2-9B6A604679BB}" type="pres">
      <dgm:prSet presAssocID="{C3AB6C6D-C2A2-4C66-833B-1246F1C8970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13A726E-17C4-4378-B4A8-94F54CC6B8C5}" type="pres">
      <dgm:prSet presAssocID="{C3AB6C6D-C2A2-4C66-833B-1246F1C8970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EEC7F-BE45-4C56-8EEA-0F19F5400AD5}" type="pres">
      <dgm:prSet presAssocID="{C3AB6C6D-C2A2-4C66-833B-1246F1C89703}" presName="negativeSpace" presStyleCnt="0"/>
      <dgm:spPr/>
    </dgm:pt>
    <dgm:pt modelId="{2A6CBDEF-B5AB-405D-B427-013ABC82B783}" type="pres">
      <dgm:prSet presAssocID="{C3AB6C6D-C2A2-4C66-833B-1246F1C8970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F0701-1B3A-425A-8CB6-3EFAC3765D3E}" srcId="{C3AB6C6D-C2A2-4C66-833B-1246F1C89703}" destId="{C7318B60-8B03-4B04-8DC4-08D0E36418E8}" srcOrd="1" destOrd="0" parTransId="{D0F4BE42-364E-4C31-8060-FD713F5A8157}" sibTransId="{01CB40C6-BBFB-4C25-915E-66D6E06D24A8}"/>
    <dgm:cxn modelId="{7F85EBDF-0D83-430F-9CE5-01ABDE3E701B}" type="presOf" srcId="{24283382-D090-4848-8E1B-8BD7275A086C}" destId="{098517EE-7120-4146-8841-9E8CEDEB533C}" srcOrd="0" destOrd="0" presId="urn:microsoft.com/office/officeart/2005/8/layout/list1"/>
    <dgm:cxn modelId="{7FF17140-79DD-44FE-AAB9-AFC25550E375}" type="presOf" srcId="{C3AB6C6D-C2A2-4C66-833B-1246F1C89703}" destId="{813A726E-17C4-4378-B4A8-94F54CC6B8C5}" srcOrd="1" destOrd="0" presId="urn:microsoft.com/office/officeart/2005/8/layout/list1"/>
    <dgm:cxn modelId="{E1B764ED-46F6-4547-9270-020717515ABF}" type="presOf" srcId="{A56CF757-E841-407B-A9B3-4171912300D3}" destId="{6F5B0DB9-15D9-470E-BE92-CE2530FF69A8}" srcOrd="0" destOrd="0" presId="urn:microsoft.com/office/officeart/2005/8/layout/list1"/>
    <dgm:cxn modelId="{7FE9D2CC-FFA8-4AA4-A71B-757BAB81FAF3}" srcId="{0A8F1893-0F15-41B8-954A-B1261614B8D4}" destId="{E1FC9249-7F4E-4C57-B75A-FE0DB64F9F0A}" srcOrd="1" destOrd="0" parTransId="{3321DDB6-84B7-4050-A92C-3E098ED01270}" sibTransId="{E7F1C2A1-892B-4EAC-85F4-40A4BA4D3744}"/>
    <dgm:cxn modelId="{E0A44FB2-530A-4D8F-89D1-1464FE92C003}" srcId="{C3AB6C6D-C2A2-4C66-833B-1246F1C89703}" destId="{6E691EFC-D555-4F9F-B411-A9248F4EA063}" srcOrd="2" destOrd="0" parTransId="{EEA23AAB-848D-4FC6-91BE-87C3A095C1B1}" sibTransId="{555B9305-BA66-4889-8671-1B7380A3F7AD}"/>
    <dgm:cxn modelId="{C96638D0-3445-4BF2-AB64-1AE4A52E7C5D}" type="presOf" srcId="{BFE47927-DD1C-4EBA-8036-E4C642149DC3}" destId="{2A6CBDEF-B5AB-405D-B427-013ABC82B783}" srcOrd="0" destOrd="0" presId="urn:microsoft.com/office/officeart/2005/8/layout/list1"/>
    <dgm:cxn modelId="{93E7838D-3C34-4DB1-997D-236B9ED6A5F4}" type="presOf" srcId="{0A8F1893-0F15-41B8-954A-B1261614B8D4}" destId="{667F110F-4930-4683-AFA2-CB30EC503850}" srcOrd="0" destOrd="0" presId="urn:microsoft.com/office/officeart/2005/8/layout/list1"/>
    <dgm:cxn modelId="{B2893A6F-FC69-4BED-964D-E7A183805588}" type="presOf" srcId="{C7318B60-8B03-4B04-8DC4-08D0E36418E8}" destId="{2A6CBDEF-B5AB-405D-B427-013ABC82B783}" srcOrd="0" destOrd="1" presId="urn:microsoft.com/office/officeart/2005/8/layout/list1"/>
    <dgm:cxn modelId="{2E156F63-B8C9-48F6-A1DD-8F3132EA4D62}" type="presOf" srcId="{6E691EFC-D555-4F9F-B411-A9248F4EA063}" destId="{2A6CBDEF-B5AB-405D-B427-013ABC82B783}" srcOrd="0" destOrd="2" presId="urn:microsoft.com/office/officeart/2005/8/layout/list1"/>
    <dgm:cxn modelId="{CFECC73A-817D-485D-BC5B-52EAB627C0DC}" type="presOf" srcId="{0A8F1893-0F15-41B8-954A-B1261614B8D4}" destId="{69A5D1B4-178F-4B4A-8565-365407DCD731}" srcOrd="1" destOrd="0" presId="urn:microsoft.com/office/officeart/2005/8/layout/list1"/>
    <dgm:cxn modelId="{86B6DDD2-6F10-4813-88A9-9B7309D5228D}" srcId="{24283382-D090-4848-8E1B-8BD7275A086C}" destId="{C3AB6C6D-C2A2-4C66-833B-1246F1C89703}" srcOrd="1" destOrd="0" parTransId="{6643B66B-E565-4964-91DE-C44460984100}" sibTransId="{95365E49-6579-4447-999C-516B71910D43}"/>
    <dgm:cxn modelId="{B6A95E31-EAE6-4DC1-8CF3-B85A321D6E0A}" srcId="{24283382-D090-4848-8E1B-8BD7275A086C}" destId="{0A8F1893-0F15-41B8-954A-B1261614B8D4}" srcOrd="0" destOrd="0" parTransId="{98CC4FC2-2B22-4263-B3A1-4CA543F34108}" sibTransId="{263279E7-4543-4457-96C9-3B4B640A3F6A}"/>
    <dgm:cxn modelId="{1D069C4A-79C0-4E17-9C7D-2F3376141EFA}" type="presOf" srcId="{C3AB6C6D-C2A2-4C66-833B-1246F1C89703}" destId="{81864B8E-DA2D-4C7B-9DF2-9B6A604679BB}" srcOrd="0" destOrd="0" presId="urn:microsoft.com/office/officeart/2005/8/layout/list1"/>
    <dgm:cxn modelId="{99E39427-B6BE-41F0-9E15-1AB842628DD1}" srcId="{0A8F1893-0F15-41B8-954A-B1261614B8D4}" destId="{A56CF757-E841-407B-A9B3-4171912300D3}" srcOrd="0" destOrd="0" parTransId="{AD8AFBB1-DB5B-43DD-9974-F49A72405368}" sibTransId="{5B5F117F-0F3E-430F-B34E-50AE15045AF1}"/>
    <dgm:cxn modelId="{2D377E00-726C-4BA4-857D-D2C1A4ED1C6C}" srcId="{C3AB6C6D-C2A2-4C66-833B-1246F1C89703}" destId="{BFE47927-DD1C-4EBA-8036-E4C642149DC3}" srcOrd="0" destOrd="0" parTransId="{0B17F3BF-4893-4497-B6C2-2B3DB2BFC54F}" sibTransId="{12F3720F-9C38-4512-98E9-F2D1EFF72DB1}"/>
    <dgm:cxn modelId="{78FD7965-DDB6-48A3-8D56-10F3E18FE0B3}" type="presOf" srcId="{E1FC9249-7F4E-4C57-B75A-FE0DB64F9F0A}" destId="{6F5B0DB9-15D9-470E-BE92-CE2530FF69A8}" srcOrd="0" destOrd="1" presId="urn:microsoft.com/office/officeart/2005/8/layout/list1"/>
    <dgm:cxn modelId="{F12D0730-E42D-4B4A-9324-FFE4362CC3A8}" type="presParOf" srcId="{098517EE-7120-4146-8841-9E8CEDEB533C}" destId="{E382FA93-6766-47CC-B1B2-023CE0EFA14E}" srcOrd="0" destOrd="0" presId="urn:microsoft.com/office/officeart/2005/8/layout/list1"/>
    <dgm:cxn modelId="{EA9C21D2-620B-46D1-B5B3-03EA779D1B48}" type="presParOf" srcId="{E382FA93-6766-47CC-B1B2-023CE0EFA14E}" destId="{667F110F-4930-4683-AFA2-CB30EC503850}" srcOrd="0" destOrd="0" presId="urn:microsoft.com/office/officeart/2005/8/layout/list1"/>
    <dgm:cxn modelId="{C42A602B-2B35-490D-BFC1-C7BC7F8CB2F7}" type="presParOf" srcId="{E382FA93-6766-47CC-B1B2-023CE0EFA14E}" destId="{69A5D1B4-178F-4B4A-8565-365407DCD731}" srcOrd="1" destOrd="0" presId="urn:microsoft.com/office/officeart/2005/8/layout/list1"/>
    <dgm:cxn modelId="{BF8417EB-5B13-4FCC-A039-C7D94CE7B408}" type="presParOf" srcId="{098517EE-7120-4146-8841-9E8CEDEB533C}" destId="{5BDE679C-7484-4F5D-ACAE-1A052175158D}" srcOrd="1" destOrd="0" presId="urn:microsoft.com/office/officeart/2005/8/layout/list1"/>
    <dgm:cxn modelId="{B2FBED10-CA91-45C0-B76A-36A581C3EB91}" type="presParOf" srcId="{098517EE-7120-4146-8841-9E8CEDEB533C}" destId="{6F5B0DB9-15D9-470E-BE92-CE2530FF69A8}" srcOrd="2" destOrd="0" presId="urn:microsoft.com/office/officeart/2005/8/layout/list1"/>
    <dgm:cxn modelId="{2D322D5B-819C-48CE-B4B1-B831DC466248}" type="presParOf" srcId="{098517EE-7120-4146-8841-9E8CEDEB533C}" destId="{CEDF048C-A2D1-48A9-A1A6-D9A83EF11454}" srcOrd="3" destOrd="0" presId="urn:microsoft.com/office/officeart/2005/8/layout/list1"/>
    <dgm:cxn modelId="{418EFFA0-4BD6-4901-B698-59BF7E0AA3DF}" type="presParOf" srcId="{098517EE-7120-4146-8841-9E8CEDEB533C}" destId="{E2D971CA-F325-46D7-AA78-8BA3B3A605D6}" srcOrd="4" destOrd="0" presId="urn:microsoft.com/office/officeart/2005/8/layout/list1"/>
    <dgm:cxn modelId="{CC52DFA4-97B1-482C-B122-A11D808577E5}" type="presParOf" srcId="{E2D971CA-F325-46D7-AA78-8BA3B3A605D6}" destId="{81864B8E-DA2D-4C7B-9DF2-9B6A604679BB}" srcOrd="0" destOrd="0" presId="urn:microsoft.com/office/officeart/2005/8/layout/list1"/>
    <dgm:cxn modelId="{7416731D-F550-41BB-BDEF-D2876C844A52}" type="presParOf" srcId="{E2D971CA-F325-46D7-AA78-8BA3B3A605D6}" destId="{813A726E-17C4-4378-B4A8-94F54CC6B8C5}" srcOrd="1" destOrd="0" presId="urn:microsoft.com/office/officeart/2005/8/layout/list1"/>
    <dgm:cxn modelId="{5A69C511-6F44-4F6F-9889-ECE3F9FA05EC}" type="presParOf" srcId="{098517EE-7120-4146-8841-9E8CEDEB533C}" destId="{A15EEC7F-BE45-4C56-8EEA-0F19F5400AD5}" srcOrd="5" destOrd="0" presId="urn:microsoft.com/office/officeart/2005/8/layout/list1"/>
    <dgm:cxn modelId="{D353E5BB-F5C6-4093-B76E-4A99D01BFCCB}" type="presParOf" srcId="{098517EE-7120-4146-8841-9E8CEDEB533C}" destId="{2A6CBDEF-B5AB-405D-B427-013ABC82B78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7146" cy="466088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54" y="3"/>
            <a:ext cx="3037146" cy="466088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r">
              <a:defRPr sz="1200"/>
            </a:lvl1pPr>
          </a:lstStyle>
          <a:p>
            <a:fld id="{E13B5A5D-EDEB-4867-8C89-403DA4C0DD74}" type="datetimeFigureOut">
              <a:rPr lang="en-US" smtClean="0"/>
              <a:t>04/10/2016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313"/>
            <a:ext cx="3037146" cy="466088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54" y="8830313"/>
            <a:ext cx="3037146" cy="466088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r">
              <a:defRPr sz="1200"/>
            </a:lvl1pPr>
          </a:lstStyle>
          <a:p>
            <a:fld id="{13273605-1A5D-45D8-B116-0169734F0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8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7146" cy="466088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54" y="3"/>
            <a:ext cx="3037146" cy="466088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r">
              <a:defRPr sz="1200"/>
            </a:lvl1pPr>
          </a:lstStyle>
          <a:p>
            <a:fld id="{E90C5760-AE5B-418C-BBD8-8FD4D1F2FD91}" type="datetimeFigureOut">
              <a:rPr lang="en-US" smtClean="0"/>
              <a:t>04/10/2016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8" rIns="91438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1" y="4473814"/>
            <a:ext cx="5608640" cy="3660537"/>
          </a:xfrm>
          <a:prstGeom prst="rect">
            <a:avLst/>
          </a:prstGeom>
        </p:spPr>
        <p:txBody>
          <a:bodyPr vert="horz" lIns="91438" tIns="45718" rIns="91438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13"/>
            <a:ext cx="3037146" cy="466088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54" y="8830313"/>
            <a:ext cx="3037146" cy="466088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r">
              <a:defRPr sz="1200"/>
            </a:lvl1pPr>
          </a:lstStyle>
          <a:p>
            <a:fld id="{EC1548C6-AD9E-4DBC-9EF3-9324890EB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7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548C6-AD9E-4DBC-9EF3-9324890EBE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08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EB4CE8-31CF-407C-86A0-3BC1824CD2F2}" type="slidenum">
              <a:rPr lang="en-US" u="none" smtClean="0"/>
              <a:pPr eaLnBrk="1" hangingPunct="1"/>
              <a:t>15</a:t>
            </a:fld>
            <a:endParaRPr lang="en-US" u="none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10" y="4687174"/>
            <a:ext cx="4938949" cy="44395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531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55FE-B949-4F64-941A-BB01F6CB046B}" type="datetimeFigureOut">
              <a:rPr lang="en-US" smtClean="0"/>
              <a:t>04/10/2016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3728-48E7-4DF2-A97A-524102845B6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49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55FE-B949-4F64-941A-BB01F6CB046B}" type="datetimeFigureOut">
              <a:rPr lang="en-US" smtClean="0"/>
              <a:t>04/10/2016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3728-48E7-4DF2-A97A-52410284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55FE-B949-4F64-941A-BB01F6CB046B}" type="datetimeFigureOut">
              <a:rPr lang="en-US" smtClean="0"/>
              <a:t>04/10/2016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3728-48E7-4DF2-A97A-52410284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5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26579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55FE-B949-4F64-941A-BB01F6CB046B}" type="datetimeFigureOut">
              <a:rPr lang="en-US" smtClean="0"/>
              <a:t>04/10/2016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3728-48E7-4DF2-A97A-524102845B6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4100" y="101600"/>
            <a:ext cx="877900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5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55FE-B949-4F64-941A-BB01F6CB046B}" type="datetimeFigureOut">
              <a:rPr lang="en-US" smtClean="0"/>
              <a:t>04/10/2016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3728-48E7-4DF2-A97A-524102845B6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59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55FE-B949-4F64-941A-BB01F6CB046B}" type="datetimeFigureOut">
              <a:rPr lang="en-US" smtClean="0"/>
              <a:t>04/10/2016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3728-48E7-4DF2-A97A-524102845B6D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9650" y="121904"/>
            <a:ext cx="877900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55FE-B949-4F64-941A-BB01F6CB046B}" type="datetimeFigureOut">
              <a:rPr lang="en-US" smtClean="0"/>
              <a:t>04/10/2016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3728-48E7-4DF2-A97A-52410284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9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55FE-B949-4F64-941A-BB01F6CB046B}" type="datetimeFigureOut">
              <a:rPr lang="en-US" smtClean="0"/>
              <a:t>04/10/2016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3728-48E7-4DF2-A97A-524102845B6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4100" y="121904"/>
            <a:ext cx="877900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6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55FE-B949-4F64-941A-BB01F6CB046B}" type="datetimeFigureOut">
              <a:rPr lang="en-US" smtClean="0"/>
              <a:t>04/10/2016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3728-48E7-4DF2-A97A-524102845B6D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9650" y="109204"/>
            <a:ext cx="877900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6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9E455FE-B949-4F64-941A-BB01F6CB046B}" type="datetimeFigureOut">
              <a:rPr lang="en-US" smtClean="0"/>
              <a:t>04/10/2016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DE3728-48E7-4DF2-A97A-52410284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2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55FE-B949-4F64-941A-BB01F6CB046B}" type="datetimeFigureOut">
              <a:rPr lang="en-US" smtClean="0"/>
              <a:t>04/10/2016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3728-48E7-4DF2-A97A-52410284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4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09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9E455FE-B949-4F64-941A-BB01F6CB046B}" type="datetimeFigureOut">
              <a:rPr lang="en-US" smtClean="0"/>
              <a:t>04/10/2016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DE3728-48E7-4DF2-A97A-52410284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2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495" y="1428750"/>
            <a:ext cx="9609221" cy="1751128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0099"/>
                </a:solidFill>
                <a:latin typeface="Algerian" panose="04020705040A02060702" pitchFamily="82" charset="0"/>
              </a:rPr>
              <a:t>Solar ROOFTOP- Challenges &amp; INNOVATIONS TO ACHIEVE 40 GW</a:t>
            </a:r>
            <a:endParaRPr lang="en-US" sz="4800" dirty="0">
              <a:solidFill>
                <a:srgbClr val="000099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564" y="4573438"/>
            <a:ext cx="2197158" cy="914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492" y="5616174"/>
            <a:ext cx="6737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</a:rPr>
              <a:t> Oct, 2016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1075" y="3577389"/>
            <a:ext cx="9881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/>
              <a:t>India Energy Forum, 16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Renewable Energy Summit 2016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219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641" y="190501"/>
            <a:ext cx="8077200" cy="805859"/>
          </a:xfrm>
          <a:extLst/>
        </p:spPr>
        <p:txBody>
          <a:bodyPr vert="horz" lIns="68580" tIns="34290" rIns="68580" bIns="3429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3600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Challenges </a:t>
            </a:r>
            <a:r>
              <a:rPr lang="en-US" sz="36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in Rooftop Solar Financing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98493" y="996360"/>
            <a:ext cx="11999495" cy="4825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u="sng" dirty="0" smtClean="0">
                <a:latin typeface="Georgia" panose="02040502050405020303" pitchFamily="18" charset="0"/>
              </a:rPr>
              <a:t>Commercial, Industrial &amp; Institutions: </a:t>
            </a:r>
            <a:endParaRPr lang="en-US" sz="2400" b="1" u="sng" dirty="0">
              <a:latin typeface="Georgia" panose="02040502050405020303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Difficulty in </a:t>
            </a: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getting 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long term roof </a:t>
            </a: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rights/ Lease 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&amp; Credit strong PPAs with payment security and no termination/loan co-termination provisions. </a:t>
            </a:r>
            <a:endParaRPr lang="en-US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latin typeface="Georgia" panose="02040502050405020303" pitchFamily="18" charset="0"/>
              </a:rPr>
              <a:t> Limited response from large corporate houses showing interest in RESCO business</a:t>
            </a:r>
            <a:r>
              <a:rPr lang="en-US" sz="2000" dirty="0">
                <a:latin typeface="Georgia" panose="02040502050405020303" pitchFamily="18" charset="0"/>
              </a:rPr>
              <a:t>.</a:t>
            </a:r>
          </a:p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latin typeface="Georgia" panose="02040502050405020303" pitchFamily="18" charset="0"/>
              </a:rPr>
              <a:t>Generation </a:t>
            </a:r>
            <a:r>
              <a:rPr lang="en-US" sz="2000" dirty="0">
                <a:latin typeface="Georgia" panose="02040502050405020303" pitchFamily="18" charset="0"/>
              </a:rPr>
              <a:t>of rooftop projects yet to be </a:t>
            </a:r>
            <a:r>
              <a:rPr lang="en-US" sz="2000" dirty="0" smtClean="0">
                <a:latin typeface="Georgia" panose="02040502050405020303" pitchFamily="18" charset="0"/>
              </a:rPr>
              <a:t>established and cannot be generalized, required specific roof analysis.   </a:t>
            </a:r>
            <a:endParaRPr lang="en-US" sz="2000" dirty="0">
              <a:latin typeface="Georgia" panose="02040502050405020303" pitchFamily="18" charset="0"/>
            </a:endParaRPr>
          </a:p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Georgia" panose="02040502050405020303" pitchFamily="18" charset="0"/>
              </a:rPr>
              <a:t>Seasonal load requirements may lead to longer payback </a:t>
            </a:r>
            <a:r>
              <a:rPr lang="en-US" sz="2000" dirty="0" smtClean="0">
                <a:latin typeface="Georgia" panose="02040502050405020303" pitchFamily="18" charset="0"/>
              </a:rPr>
              <a:t>period (e.g. Educational institutions ) </a:t>
            </a:r>
            <a:endParaRPr lang="en-US" sz="2000" dirty="0">
              <a:latin typeface="Georgia" panose="02040502050405020303" pitchFamily="18" charset="0"/>
            </a:endParaRPr>
          </a:p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Uncertainty on future 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Industrial </a:t>
            </a: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expansion which may lead to shifting of solar system. </a:t>
            </a:r>
            <a:endParaRPr lang="en-US" sz="20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641" y="190501"/>
            <a:ext cx="8077200" cy="805859"/>
          </a:xfrm>
          <a:extLst/>
        </p:spPr>
        <p:txBody>
          <a:bodyPr vert="horz" lIns="68580" tIns="34290" rIns="68580" bIns="3429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3600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Way Forward- Rooftop </a:t>
            </a:r>
            <a:r>
              <a:rPr lang="en-US" sz="36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Solar Financing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98493" y="996360"/>
            <a:ext cx="11999495" cy="596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buFontTx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Support in form of AD/ other incentives should continue</a:t>
            </a:r>
            <a:r>
              <a:rPr lang="en-US" sz="2800" dirty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  <a:endParaRPr lang="en-US" sz="28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457200" indent="-457200">
              <a:lnSpc>
                <a:spcPct val="115000"/>
              </a:lnSpc>
              <a:buFontTx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Availability </a:t>
            </a:r>
            <a:r>
              <a:rPr lang="en-US" sz="2800" dirty="0">
                <a:solidFill>
                  <a:srgbClr val="000000"/>
                </a:solidFill>
                <a:latin typeface="Georgia" panose="02040502050405020303" pitchFamily="18" charset="0"/>
              </a:rPr>
              <a:t>of low cost dedicated loans for Rooftop Solar to be </a:t>
            </a:r>
            <a:r>
              <a:rPr lang="en-US" sz="28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promoted. </a:t>
            </a:r>
          </a:p>
          <a:p>
            <a:pPr marL="457200" indent="-457200">
              <a:lnSpc>
                <a:spcPct val="115000"/>
              </a:lnSpc>
              <a:buFontTx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Availability of project performance database on the installed systems  under different states. </a:t>
            </a:r>
          </a:p>
          <a:p>
            <a:pPr marL="457200" indent="-457200">
              <a:lnSpc>
                <a:spcPct val="115000"/>
              </a:lnSpc>
              <a:buFontTx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Cash flow reliability assessment under different net metering schemes.</a:t>
            </a:r>
          </a:p>
          <a:p>
            <a:pPr marL="457200" indent="-457200">
              <a:lnSpc>
                <a:spcPct val="115000"/>
              </a:lnSpc>
              <a:buFontTx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Strengthening of technical expertise in project structuring for lenders comfort. 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Roof Lease Rights/ Power Purchase Agreements. 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Roof Shades and Strength analysis. 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Technical performance till loan tenure. </a:t>
            </a:r>
          </a:p>
          <a:p>
            <a:pPr>
              <a:lnSpc>
                <a:spcPct val="115000"/>
              </a:lnSpc>
            </a:pPr>
            <a:endParaRPr lang="en-US" sz="24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8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27" y="1363579"/>
            <a:ext cx="11053010" cy="494096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To 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support Government’s initiative for achieving targets, a new loan scheme launched for setting up of Solar PV Rooftop Power Projects by </a:t>
            </a:r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</a:rPr>
              <a:t>Industrial, Institutional and Commercial Sectors.</a:t>
            </a:r>
          </a:p>
          <a:p>
            <a:pPr marL="0" indent="0" algn="just">
              <a:buNone/>
            </a:pPr>
            <a:endParaRPr lang="en-US" sz="100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b="1" u="sng" dirty="0">
                <a:solidFill>
                  <a:schemeClr val="tx1"/>
                </a:solidFill>
                <a:latin typeface="Georgia" panose="02040502050405020303" pitchFamily="18" charset="0"/>
              </a:rPr>
              <a:t>Salient </a:t>
            </a:r>
            <a:r>
              <a:rPr lang="en-US" b="1" u="sng" dirty="0" smtClean="0">
                <a:solidFill>
                  <a:schemeClr val="tx1"/>
                </a:solidFill>
                <a:latin typeface="Georgia" panose="02040502050405020303" pitchFamily="18" charset="0"/>
              </a:rPr>
              <a:t>Features: </a:t>
            </a:r>
            <a:endParaRPr lang="en-US" b="1" u="sng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Applications through Rooftop Solar </a:t>
            </a: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Aggregators.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Single or different </a:t>
            </a: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locations.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Minimum total size of the project ≥ 1000 kWp, each system capacity  ≥  20 </a:t>
            </a: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kWp.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Aggregators to provide credit rating from IREDA empanelled credit rating </a:t>
            </a: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agencies.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Aggregators responsible for execution &amp; operational performance commitments.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dirty="0">
              <a:latin typeface="Cambria" panose="020405030504060302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US" dirty="0" smtClean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26579"/>
          </a:xfrm>
        </p:spPr>
        <p:txBody>
          <a:bodyPr vert="horz" lIns="68580" tIns="34290" rIns="68580" bIns="3429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32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IREDA’s loan scheme for Rooftop Solar PV Power Projects </a:t>
            </a:r>
          </a:p>
        </p:txBody>
      </p:sp>
    </p:spTree>
    <p:extLst>
      <p:ext uri="{BB962C8B-B14F-4D97-AF65-F5344CB8AC3E}">
        <p14:creationId xmlns:p14="http://schemas.microsoft.com/office/powerpoint/2010/main" val="16601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97279" y="0"/>
            <a:ext cx="10058400" cy="826579"/>
          </a:xfrm>
        </p:spPr>
        <p:txBody>
          <a:bodyPr vert="horz" lIns="68580" tIns="34290" rIns="68580" bIns="3429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32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IREDA’s loan scheme for Rooftop Solar PV Power Projects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48298739"/>
              </p:ext>
            </p:extLst>
          </p:nvPr>
        </p:nvGraphicFramePr>
        <p:xfrm>
          <a:off x="240632" y="1303738"/>
          <a:ext cx="11518231" cy="5321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4644502" y="826579"/>
            <a:ext cx="2963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u="sng" dirty="0" smtClean="0">
                <a:latin typeface="Cambria" panose="02040503050406030204" pitchFamily="18" charset="0"/>
              </a:rPr>
              <a:t>Terms &amp; Conditions</a:t>
            </a:r>
            <a:endParaRPr lang="en-US" sz="2400" b="1" u="sng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97279" y="0"/>
            <a:ext cx="10058400" cy="826579"/>
          </a:xfrm>
        </p:spPr>
        <p:txBody>
          <a:bodyPr vert="horz" lIns="68580" tIns="34290" rIns="68580" bIns="3429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3200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IREDA’s sanctions - Commercial &amp; institutional Rooftop </a:t>
            </a:r>
            <a:r>
              <a:rPr lang="en-US" sz="32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Solar PV Power Projects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47608954"/>
              </p:ext>
            </p:extLst>
          </p:nvPr>
        </p:nvGraphicFramePr>
        <p:xfrm>
          <a:off x="240632" y="1303738"/>
          <a:ext cx="11518231" cy="5321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92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0314" y="304800"/>
            <a:ext cx="8229600" cy="1143000"/>
          </a:xfrm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en-US" sz="3800" b="1" dirty="0">
                <a:solidFill>
                  <a:srgbClr val="CC0000"/>
                </a:solidFill>
              </a:rPr>
              <a:t> </a:t>
            </a:r>
            <a:r>
              <a:rPr lang="en-US" sz="2900" b="1" dirty="0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600" dirty="0"/>
              <a:t> </a:t>
            </a:r>
            <a:br>
              <a:rPr lang="en-US" sz="4600" dirty="0"/>
            </a:br>
            <a:r>
              <a:rPr lang="en-US" sz="3800" b="1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804989" y="1981200"/>
            <a:ext cx="8582025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700" b="1" dirty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981200" y="1600201"/>
            <a:ext cx="78486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sz="2400" dirty="0">
                <a:latin typeface="Times New Roman" pitchFamily="18" charset="0"/>
              </a:rPr>
              <a:t> </a:t>
            </a:r>
            <a:endParaRPr lang="en-US" b="1" dirty="0">
              <a:latin typeface="Comic Sans MS" pitchFamily="66" charset="0"/>
            </a:endParaRPr>
          </a:p>
          <a:p>
            <a:pPr marL="457200" indent="-457200"/>
            <a:endParaRPr lang="en-US" b="1" dirty="0">
              <a:latin typeface="Comic Sans MS" pitchFamily="66" charset="0"/>
            </a:endParaRPr>
          </a:p>
          <a:p>
            <a:pPr marL="457200" indent="-457200"/>
            <a:r>
              <a:rPr lang="en-US" b="1" dirty="0">
                <a:latin typeface="Comic Sans MS" pitchFamily="66" charset="0"/>
              </a:rPr>
              <a:t> </a:t>
            </a:r>
          </a:p>
          <a:p>
            <a:pPr marL="457200" indent="-457200"/>
            <a:endParaRPr lang="en-US" b="1" dirty="0">
              <a:latin typeface="Comic Sans MS" pitchFamily="66" charset="0"/>
            </a:endParaRPr>
          </a:p>
          <a:p>
            <a:pPr marL="457200" indent="-457200">
              <a:spcBef>
                <a:spcPct val="50000"/>
              </a:spcBef>
            </a:pPr>
            <a:endParaRPr lang="en-US" b="1" dirty="0">
              <a:latin typeface="Comic Sans MS" pitchFamily="66" charset="0"/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2136308" y="5392846"/>
            <a:ext cx="806360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400" b="1" dirty="0">
                <a:solidFill>
                  <a:srgbClr val="003399"/>
                </a:solidFill>
              </a:rPr>
              <a:t>Indian Renewable Energy Development Agency Limited </a:t>
            </a:r>
            <a:br>
              <a:rPr lang="en-US" sz="2400" b="1" dirty="0">
                <a:solidFill>
                  <a:srgbClr val="003399"/>
                </a:solidFill>
              </a:rPr>
            </a:br>
            <a:r>
              <a:rPr lang="en-US" sz="1200" b="1" dirty="0">
                <a:solidFill>
                  <a:srgbClr val="003399"/>
                </a:solidFill>
              </a:rPr>
              <a:t>www.ireda.gov.in</a:t>
            </a:r>
            <a:r>
              <a:rPr lang="en-US" sz="1000" b="1" dirty="0">
                <a:solidFill>
                  <a:srgbClr val="003399"/>
                </a:solidFill>
              </a:rPr>
              <a:t/>
            </a:r>
            <a:br>
              <a:rPr lang="en-US" sz="1000" b="1" dirty="0">
                <a:solidFill>
                  <a:srgbClr val="003399"/>
                </a:solidFill>
              </a:rPr>
            </a:br>
            <a:endParaRPr lang="en-US" sz="1000" b="1" dirty="0">
              <a:solidFill>
                <a:srgbClr val="0033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68" y="822326"/>
            <a:ext cx="7543733" cy="411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63095" y="411956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55238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101" y="190500"/>
            <a:ext cx="6589199" cy="685800"/>
          </a:xfrm>
        </p:spPr>
        <p:txBody>
          <a:bodyPr vert="horz" lIns="91440" tIns="45720" rIns="91440" bIns="45720" rtlCol="0" anchor="b">
            <a:normAutofit fontScale="97500"/>
          </a:bodyPr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</a:rPr>
              <a:t>Solar Rooftop PV</a:t>
            </a:r>
            <a:endParaRPr lang="en-US" sz="4000" b="1" dirty="0">
              <a:solidFill>
                <a:srgbClr val="000099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8675983"/>
              </p:ext>
            </p:extLst>
          </p:nvPr>
        </p:nvGraphicFramePr>
        <p:xfrm>
          <a:off x="2133600" y="1209364"/>
          <a:ext cx="8001000" cy="514973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981200"/>
                <a:gridCol w="6019800"/>
              </a:tblGrid>
              <a:tr h="364374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Cambria" panose="02040503050406030204" pitchFamily="18" charset="0"/>
                        </a:rPr>
                        <a:t>Target</a:t>
                      </a:r>
                      <a:endParaRPr lang="en-GB" sz="1600" b="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ambria" panose="02040503050406030204" pitchFamily="18" charset="0"/>
                        </a:rPr>
                        <a:t>40,000</a:t>
                      </a:r>
                      <a:r>
                        <a:rPr lang="en-GB" sz="1600" b="0" dirty="0" smtClean="0">
                          <a:latin typeface="Cambria" panose="02040503050406030204" pitchFamily="18" charset="0"/>
                        </a:rPr>
                        <a:t> MW by 2022</a:t>
                      </a:r>
                      <a:endParaRPr lang="en-GB" sz="1600" b="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97626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ambria" panose="02040503050406030204" pitchFamily="18" charset="0"/>
                        </a:rPr>
                        <a:t>Current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Cambria" panose="02040503050406030204" pitchFamily="18" charset="0"/>
                        </a:rPr>
                        <a:t>Installations Progress </a:t>
                      </a: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400" b="1" dirty="0" smtClean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400" b="1" dirty="0" smtClean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400" b="1" dirty="0" smtClean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400" b="1" dirty="0" smtClean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400" b="1" dirty="0" smtClean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400" b="1" dirty="0" smtClean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400" b="1" dirty="0" smtClean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400" b="1" dirty="0" smtClean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400" b="1" dirty="0" smtClean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400" b="1" dirty="0" smtClean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400" b="1" dirty="0" smtClean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400" b="1" dirty="0" smtClean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400" b="1" dirty="0" smtClean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400" b="1" dirty="0" smtClean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400" b="1" dirty="0" smtClean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400" b="1" dirty="0" smtClean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400" b="1" dirty="0" smtClean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400" b="1" dirty="0" smtClean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400" b="1" dirty="0" smtClean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400" b="1" dirty="0" smtClean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400" b="1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80547" y="6373588"/>
            <a:ext cx="741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               Source Bridge 2 India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683" t="5875" r="683" b="10138"/>
          <a:stretch/>
        </p:blipFill>
        <p:spPr>
          <a:xfrm>
            <a:off x="4013938" y="1999152"/>
            <a:ext cx="6120662" cy="34009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6105" y="5566611"/>
            <a:ext cx="7808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Major States </a:t>
            </a:r>
          </a:p>
          <a:p>
            <a:r>
              <a:rPr lang="en-US" dirty="0" smtClean="0"/>
              <a:t>Tamilnadu; Maharastra, Karnataka, Punjab, UP, Rajasthan, AP etc.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26104" y="2197290"/>
            <a:ext cx="16878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installations Reach ~ 800 MWp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Capex Model dominates over OPEX model.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0543629"/>
              </p:ext>
            </p:extLst>
          </p:nvPr>
        </p:nvGraphicFramePr>
        <p:xfrm>
          <a:off x="2133600" y="919043"/>
          <a:ext cx="8001000" cy="79386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5646821"/>
                <a:gridCol w="2354179"/>
              </a:tblGrid>
              <a:tr h="364374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ambria" panose="02040503050406030204" pitchFamily="18" charset="0"/>
                        </a:rPr>
                        <a:t>Targets and Progress of Capacity</a:t>
                      </a:r>
                      <a:r>
                        <a:rPr lang="en-GB" sz="2000" b="1" baseline="0" dirty="0" smtClean="0">
                          <a:latin typeface="Cambria" panose="02040503050406030204" pitchFamily="18" charset="0"/>
                        </a:rPr>
                        <a:t> Allotment</a:t>
                      </a:r>
                      <a:endParaRPr lang="en-GB" sz="20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Cambria" panose="02040503050406030204" pitchFamily="18" charset="0"/>
                        </a:rPr>
                        <a:t>                                       </a:t>
                      </a:r>
                      <a:endParaRPr lang="en-GB" sz="1600" b="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97626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ambria" panose="02040503050406030204" pitchFamily="18" charset="0"/>
                        </a:rPr>
                        <a:t>SECI Allocations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GB" sz="1400" b="1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665088682"/>
              </p:ext>
            </p:extLst>
          </p:nvPr>
        </p:nvGraphicFramePr>
        <p:xfrm>
          <a:off x="7270727" y="2758546"/>
          <a:ext cx="4725113" cy="3042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97123" y="1883235"/>
            <a:ext cx="60639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SECI </a:t>
            </a:r>
            <a:r>
              <a:rPr lang="en-US" b="1" dirty="0"/>
              <a:t>500 MW Rooftop</a:t>
            </a:r>
            <a:r>
              <a:rPr lang="en-US" dirty="0"/>
              <a:t> – allocation of 30% capital subsidy for </a:t>
            </a:r>
            <a:r>
              <a:rPr lang="en-US" b="1" dirty="0"/>
              <a:t>500 MW</a:t>
            </a:r>
            <a:r>
              <a:rPr lang="en-US" dirty="0"/>
              <a:t> of residential and institutional rooftop solar projects across India. </a:t>
            </a:r>
          </a:p>
          <a:p>
            <a:pPr lvl="0"/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SECI </a:t>
            </a:r>
            <a:r>
              <a:rPr lang="en-US" dirty="0"/>
              <a:t>rooftop PV projects scheme in select cities. - </a:t>
            </a:r>
            <a:r>
              <a:rPr lang="en-US" b="1" dirty="0"/>
              <a:t>8.75 MW</a:t>
            </a:r>
            <a:r>
              <a:rPr lang="en-US" dirty="0"/>
              <a:t> has been allocated across 21 projects in nine cities: Chennai, Coimbatore, Delhi, Kolkata, Mumbai, Pune, Palatana, Chandigarh and Gwalior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SECI bidding- large scale, grid connected rooftop PV systems ranging from 100 kWp to 500 kWp for a total allocation of </a:t>
            </a:r>
            <a:r>
              <a:rPr lang="en-US" b="1" dirty="0"/>
              <a:t>11.1 MW</a:t>
            </a:r>
            <a:r>
              <a:rPr lang="en-US" dirty="0"/>
              <a:t>. Spread across the cities of Bhubaneswar/Cuttack (1 MW) in Odisha, Gurgaon (1.5 MW) in Haryana, Hyderabad (2 MW) in Andhra Pradesh, Jaipur (3.1 MW) in Rajasthan, Noida/Greater Noida (1.5 MW) in Uttar Pradesh and Raipur/</a:t>
            </a:r>
            <a:r>
              <a:rPr lang="en-US" dirty="0" err="1"/>
              <a:t>Naya</a:t>
            </a:r>
            <a:r>
              <a:rPr lang="en-US" dirty="0"/>
              <a:t> Raipur (2 MW) in Chhattisgarh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68101" y="190500"/>
            <a:ext cx="6589199" cy="685800"/>
          </a:xfrm>
        </p:spPr>
        <p:txBody>
          <a:bodyPr vert="horz" lIns="91440" tIns="45720" rIns="91440" bIns="45720" rtlCol="0" anchor="b">
            <a:normAutofit fontScale="97500"/>
          </a:bodyPr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</a:rPr>
              <a:t>Solar Rooftop PV</a:t>
            </a:r>
            <a:endParaRPr lang="en-US" sz="4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4487456"/>
              </p:ext>
            </p:extLst>
          </p:nvPr>
        </p:nvGraphicFramePr>
        <p:xfrm>
          <a:off x="2133600" y="1209364"/>
          <a:ext cx="8001000" cy="79386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7491663"/>
                <a:gridCol w="509337"/>
              </a:tblGrid>
              <a:tr h="364374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ambria" panose="02040503050406030204" pitchFamily="18" charset="0"/>
                        </a:rPr>
                        <a:t>Targets and Progress of Capacity</a:t>
                      </a:r>
                      <a:r>
                        <a:rPr lang="en-GB" sz="2000" b="1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GB" sz="2000" b="1" dirty="0" smtClean="0">
                          <a:latin typeface="Cambria" panose="02040503050406030204" pitchFamily="18" charset="0"/>
                        </a:rPr>
                        <a:t>Allotment </a:t>
                      </a:r>
                      <a:endParaRPr lang="en-GB" sz="20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Cambria" panose="02040503050406030204" pitchFamily="18" charset="0"/>
                        </a:rPr>
                        <a:t>                                       </a:t>
                      </a:r>
                      <a:endParaRPr lang="en-GB" sz="1600" b="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97626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ambria" panose="02040503050406030204" pitchFamily="18" charset="0"/>
                        </a:rPr>
                        <a:t>Targets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GB" sz="1400" b="1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665088682"/>
              </p:ext>
            </p:extLst>
          </p:nvPr>
        </p:nvGraphicFramePr>
        <p:xfrm>
          <a:off x="7270727" y="2758546"/>
          <a:ext cx="4725113" cy="3042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33600" y="2156190"/>
            <a:ext cx="60639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10 </a:t>
            </a:r>
            <a:r>
              <a:rPr lang="en-US" b="1" dirty="0"/>
              <a:t>GW overall </a:t>
            </a:r>
            <a:r>
              <a:rPr lang="en-US" dirty="0"/>
              <a:t>by 2018 for rooftop and other small grid-connected solar projects.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Yearly targets </a:t>
            </a:r>
            <a:r>
              <a:rPr lang="en-US" dirty="0"/>
              <a:t>of 2 GW, 4 GW and 4 GW for the three </a:t>
            </a:r>
            <a:r>
              <a:rPr lang="en-US" dirty="0" smtClean="0"/>
              <a:t>years.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Rooftop </a:t>
            </a:r>
            <a:r>
              <a:rPr lang="en-US" dirty="0"/>
              <a:t>allocation to states, UT, PSUs  - 1.76 GW</a:t>
            </a:r>
          </a:p>
          <a:p>
            <a:pPr lvl="1"/>
            <a:r>
              <a:rPr lang="en-US" dirty="0"/>
              <a:t>SECI – 950 MW</a:t>
            </a:r>
          </a:p>
          <a:p>
            <a:pPr lvl="1"/>
            <a:r>
              <a:rPr lang="en-US" dirty="0"/>
              <a:t>Min of Railways- 500 MW</a:t>
            </a:r>
          </a:p>
          <a:p>
            <a:pPr lvl="1"/>
            <a:r>
              <a:rPr lang="en-US" dirty="0"/>
              <a:t>PSUs- 317 MW.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Top states wise targets</a:t>
            </a:r>
            <a:r>
              <a:rPr lang="en-US" dirty="0"/>
              <a:t>. </a:t>
            </a:r>
            <a:endParaRPr lang="en-US" dirty="0" smtClean="0"/>
          </a:p>
          <a:p>
            <a:pPr lvl="0"/>
            <a:r>
              <a:rPr lang="en-US" dirty="0"/>
              <a:t> </a:t>
            </a:r>
            <a:r>
              <a:rPr lang="en-US" dirty="0" smtClean="0"/>
              <a:t>     Maharashtra </a:t>
            </a:r>
            <a:r>
              <a:rPr lang="en-US" dirty="0"/>
              <a:t>(4700 MW), Uttar Pradesh (4300 MW), Tamil </a:t>
            </a:r>
            <a:r>
              <a:rPr lang="en-US" dirty="0" smtClean="0"/>
              <a:t>      Nadu </a:t>
            </a:r>
            <a:r>
              <a:rPr lang="en-US" dirty="0"/>
              <a:t>(3500 MW), Gujarat (3200 MW), Karnataka (2300 MW), Rajasthan (2300 MW) and West Bengal (2100 MW)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68101" y="190500"/>
            <a:ext cx="6589199" cy="685800"/>
          </a:xfrm>
        </p:spPr>
        <p:txBody>
          <a:bodyPr vert="horz" lIns="91440" tIns="45720" rIns="91440" bIns="45720" rtlCol="0" anchor="b">
            <a:normAutofit fontScale="97500"/>
          </a:bodyPr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</a:rPr>
              <a:t>Solar Rooftop PV</a:t>
            </a:r>
            <a:endParaRPr lang="en-US" sz="4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25200" y="13452"/>
            <a:ext cx="6589199" cy="685800"/>
          </a:xfrm>
        </p:spPr>
        <p:txBody>
          <a:bodyPr vert="horz" lIns="91440" tIns="45720" rIns="91440" bIns="45720" rtlCol="0" anchor="b">
            <a:normAutofit fontScale="97500"/>
          </a:bodyPr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</a:rPr>
              <a:t>Solar Rooftop PV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941696"/>
            <a:ext cx="10515600" cy="748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/>
              <a:t>USA </a:t>
            </a:r>
            <a:endParaRPr lang="en-GB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GB" altLang="en-US" dirty="0"/>
              <a:t>At the end of Q2, 2016 , US had </a:t>
            </a:r>
            <a:r>
              <a:rPr lang="en-GB" altLang="en-US" b="1" dirty="0"/>
              <a:t>31.6 GW </a:t>
            </a:r>
            <a:r>
              <a:rPr lang="en-GB" altLang="en-US" dirty="0"/>
              <a:t>of Solar capacity. </a:t>
            </a:r>
          </a:p>
          <a:p>
            <a:r>
              <a:rPr lang="en-GB" altLang="en-US" dirty="0" smtClean="0"/>
              <a:t>- 1.1 </a:t>
            </a:r>
            <a:r>
              <a:rPr lang="en-GB" altLang="en-US" dirty="0"/>
              <a:t>Million installations of Rooftop. </a:t>
            </a:r>
          </a:p>
          <a:p>
            <a:r>
              <a:rPr lang="en-GB" altLang="en-US" dirty="0"/>
              <a:t> </a:t>
            </a:r>
            <a:r>
              <a:rPr lang="en-GB" altLang="en-US" dirty="0" smtClean="0"/>
              <a:t>- California </a:t>
            </a:r>
            <a:r>
              <a:rPr lang="en-GB" altLang="en-US" dirty="0"/>
              <a:t>remains the state with highest solar capacity. </a:t>
            </a:r>
          </a:p>
          <a:p>
            <a:r>
              <a:rPr lang="en-GB" altLang="en-US" dirty="0" smtClean="0"/>
              <a:t>- Although</a:t>
            </a:r>
            <a:r>
              <a:rPr lang="en-GB" altLang="en-US" dirty="0"/>
              <a:t>, utility solar dominates, but rooftop solar has progressed consistently largely </a:t>
            </a:r>
            <a:r>
              <a:rPr lang="en-GB" altLang="en-US" dirty="0" smtClean="0"/>
              <a:t>fuelled </a:t>
            </a:r>
            <a:r>
              <a:rPr lang="en-GB" altLang="en-US" dirty="0"/>
              <a:t>by </a:t>
            </a:r>
            <a:r>
              <a:rPr lang="en-GB" altLang="en-US" b="1" dirty="0"/>
              <a:t>Investment Tax </a:t>
            </a:r>
            <a:r>
              <a:rPr lang="en-GB" altLang="en-US" b="1" dirty="0" smtClean="0"/>
              <a:t>Credit, PACE  </a:t>
            </a:r>
            <a:r>
              <a:rPr lang="en-GB" altLang="en-US" b="1" dirty="0"/>
              <a:t>&amp; Acc. Dep</a:t>
            </a:r>
            <a:r>
              <a:rPr lang="en-GB" altLang="en-US" b="1" dirty="0" smtClean="0"/>
              <a:t>. Related  </a:t>
            </a:r>
            <a:r>
              <a:rPr lang="en-GB" altLang="en-US" dirty="0"/>
              <a:t>Policies.</a:t>
            </a:r>
          </a:p>
          <a:p>
            <a:pPr marL="0" indent="0">
              <a:buNone/>
            </a:pPr>
            <a:r>
              <a:rPr lang="en-GB" altLang="en-US" dirty="0"/>
              <a:t> </a:t>
            </a:r>
          </a:p>
          <a:p>
            <a:endParaRPr lang="en-GB" alt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494" y="1825625"/>
            <a:ext cx="5567131" cy="3643196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38200" y="506329"/>
            <a:ext cx="9144000" cy="5207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b="1" dirty="0" smtClean="0"/>
              <a:t>Major international Experiences</a:t>
            </a:r>
            <a:endParaRPr lang="en-GB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776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13510" y="40993"/>
            <a:ext cx="6589199" cy="685800"/>
          </a:xfrm>
        </p:spPr>
        <p:txBody>
          <a:bodyPr vert="horz" lIns="91440" tIns="45720" rIns="91440" bIns="45720" rtlCol="0" anchor="b">
            <a:normAutofit fontScale="97500"/>
          </a:bodyPr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</a:rPr>
              <a:t>Solar Rooftop PV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65126"/>
            <a:ext cx="10515600" cy="67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/>
              <a:t>Germany </a:t>
            </a:r>
            <a:endParaRPr lang="en-GB" alt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172200" y="1691005"/>
            <a:ext cx="5603875" cy="442658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92540" y="1050926"/>
            <a:ext cx="5181600" cy="3411892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dirty="0"/>
              <a:t>Had  a total of </a:t>
            </a:r>
            <a:r>
              <a:rPr lang="en-GB" altLang="en-US" b="1" dirty="0"/>
              <a:t>39 GW of Solar capacity </a:t>
            </a:r>
            <a:r>
              <a:rPr lang="en-GB" altLang="en-US" dirty="0"/>
              <a:t>installed by end of 2015. </a:t>
            </a:r>
          </a:p>
          <a:p>
            <a:r>
              <a:rPr lang="en-GB" altLang="en-US" dirty="0" smtClean="0"/>
              <a:t>Investments </a:t>
            </a:r>
            <a:r>
              <a:rPr lang="en-GB" altLang="en-US" dirty="0"/>
              <a:t>are supported by </a:t>
            </a:r>
            <a:r>
              <a:rPr lang="en-GB" altLang="en-US" b="1" dirty="0"/>
              <a:t>variable FiT </a:t>
            </a:r>
            <a:r>
              <a:rPr lang="en-GB" altLang="en-US" dirty="0"/>
              <a:t>for all types of installations. </a:t>
            </a:r>
          </a:p>
          <a:p>
            <a:r>
              <a:rPr lang="en-GB" altLang="en-US" dirty="0"/>
              <a:t>FiT support varies with </a:t>
            </a:r>
            <a:r>
              <a:rPr lang="en-GB" altLang="en-US" b="1" dirty="0"/>
              <a:t>highest support offered for Rooftop Solar systems</a:t>
            </a:r>
            <a:r>
              <a:rPr lang="en-GB" altLang="en-US" dirty="0"/>
              <a:t>. </a:t>
            </a:r>
          </a:p>
          <a:p>
            <a:r>
              <a:rPr lang="en-GB" altLang="en-US" dirty="0"/>
              <a:t>Solar capacity installations have significantly reduced in recent years. </a:t>
            </a:r>
            <a:r>
              <a:rPr lang="en-GB" altLang="en-US" dirty="0" smtClean="0"/>
              <a:t> Year </a:t>
            </a:r>
            <a:r>
              <a:rPr lang="en-GB" altLang="en-US" dirty="0"/>
              <a:t>2015 saw  </a:t>
            </a:r>
            <a:r>
              <a:rPr lang="en-GB" altLang="en-US" dirty="0" err="1"/>
              <a:t>approx</a:t>
            </a:r>
            <a:r>
              <a:rPr lang="en-GB" altLang="en-US" dirty="0"/>
              <a:t> 1.5 GW installation</a:t>
            </a:r>
          </a:p>
          <a:p>
            <a:pPr marL="0" indent="0">
              <a:buNone/>
            </a:pPr>
            <a:r>
              <a:rPr lang="en-GB" altLang="en-US" dirty="0" smtClean="0">
                <a:solidFill>
                  <a:prstClr val="black"/>
                </a:solidFill>
              </a:rPr>
              <a:t>Current </a:t>
            </a:r>
            <a:r>
              <a:rPr lang="en-GB" altLang="en-US" dirty="0">
                <a:solidFill>
                  <a:prstClr val="black"/>
                </a:solidFill>
              </a:rPr>
              <a:t>FiT for Rooftops of upto 10kW is  12.31 Euro Cents- </a:t>
            </a:r>
          </a:p>
          <a:p>
            <a:pPr marL="0" indent="0">
              <a:buNone/>
            </a:pPr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095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27158" y="65405"/>
            <a:ext cx="6589199" cy="685800"/>
          </a:xfrm>
        </p:spPr>
        <p:txBody>
          <a:bodyPr vert="horz" lIns="91440" tIns="45720" rIns="91440" bIns="45720" rtlCol="0" anchor="b">
            <a:normAutofit fontScale="97500"/>
          </a:bodyPr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</a:rPr>
              <a:t>Solar Rooftop PV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206" y="1376680"/>
            <a:ext cx="5446594" cy="5313680"/>
          </a:xfrm>
        </p:spPr>
        <p:txBody>
          <a:bodyPr>
            <a:normAutofit fontScale="97500"/>
          </a:bodyPr>
          <a:lstStyle/>
          <a:p>
            <a:r>
              <a:rPr lang="en-GB" altLang="en-US" dirty="0"/>
              <a:t>Programs are supported by variable FiT policies initiated since 2012. </a:t>
            </a:r>
          </a:p>
          <a:p>
            <a:r>
              <a:rPr lang="en-GB" altLang="en-US" dirty="0"/>
              <a:t>Rooftop Solar already has 50000 installations. </a:t>
            </a:r>
          </a:p>
          <a:p>
            <a:r>
              <a:rPr lang="en-GB" altLang="en-US" dirty="0"/>
              <a:t> Market growth is projected to grow for rooftop solar with utility projects expecting slowdown due to infrastructure issues. </a:t>
            </a:r>
          </a:p>
          <a:p>
            <a:pPr marL="0" indent="0">
              <a:buNone/>
            </a:pPr>
            <a:r>
              <a:rPr lang="en-GB" altLang="en-US" dirty="0" smtClean="0">
                <a:sym typeface="+mn-ea"/>
              </a:rPr>
              <a:t>Major </a:t>
            </a:r>
            <a:r>
              <a:rPr lang="en-GB" altLang="en-US" dirty="0">
                <a:sym typeface="+mn-ea"/>
              </a:rPr>
              <a:t>Policy instruments include.</a:t>
            </a:r>
            <a:r>
              <a:rPr lang="en-GB" altLang="en-US" sz="2300" dirty="0">
                <a:sym typeface="+mn-ea"/>
              </a:rPr>
              <a:t> </a:t>
            </a:r>
            <a:endParaRPr lang="en-GB" altLang="en-US" sz="2300" dirty="0"/>
          </a:p>
          <a:p>
            <a:pPr marL="0" indent="0">
              <a:buNone/>
            </a:pPr>
            <a:r>
              <a:rPr lang="en-GB" altLang="en-US" sz="2300" dirty="0">
                <a:sym typeface="+mn-ea"/>
              </a:rPr>
              <a:t>Clean energy </a:t>
            </a:r>
            <a:r>
              <a:rPr lang="en-GB" altLang="en-US" sz="2300" b="1" dirty="0">
                <a:sym typeface="+mn-ea"/>
              </a:rPr>
              <a:t>tax break for &gt;10kW non FiT Solar rooftop.</a:t>
            </a:r>
            <a:endParaRPr lang="en-GB" altLang="en-US" sz="2300" b="1" dirty="0"/>
          </a:p>
          <a:p>
            <a:pPr marL="0" indent="0">
              <a:buNone/>
            </a:pPr>
            <a:r>
              <a:rPr lang="en-GB" altLang="en-US" sz="2300" b="1" dirty="0">
                <a:sym typeface="+mn-ea"/>
              </a:rPr>
              <a:t>FiT </a:t>
            </a:r>
            <a:r>
              <a:rPr lang="en-GB" altLang="en-US" sz="2300" dirty="0">
                <a:sym typeface="+mn-ea"/>
              </a:rPr>
              <a:t>at Yen 24/unit for above 10kW systems for 20 years. </a:t>
            </a:r>
            <a:endParaRPr lang="en-GB" altLang="en-US" sz="2300" dirty="0"/>
          </a:p>
          <a:p>
            <a:pPr marL="0" indent="0">
              <a:buNone/>
            </a:pPr>
            <a:r>
              <a:rPr lang="en-GB" altLang="en-US" sz="2300" b="1" dirty="0">
                <a:sym typeface="+mn-ea"/>
              </a:rPr>
              <a:t>FiT</a:t>
            </a:r>
            <a:r>
              <a:rPr lang="en-GB" altLang="en-US" sz="2300" dirty="0">
                <a:sym typeface="+mn-ea"/>
              </a:rPr>
              <a:t> at Yen 31/unit for less than 10kW residential systems for 10 years. </a:t>
            </a:r>
            <a:endParaRPr lang="en-GB" altLang="en-US" sz="2300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265" y="1691640"/>
            <a:ext cx="5574030" cy="40970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464920"/>
            <a:ext cx="10515600" cy="6615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mtClean="0"/>
              <a:t>JAPAN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20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59863" y="0"/>
            <a:ext cx="6589199" cy="685800"/>
          </a:xfrm>
        </p:spPr>
        <p:txBody>
          <a:bodyPr vert="horz" lIns="91440" tIns="45720" rIns="91440" bIns="45720" rtlCol="0" anchor="b">
            <a:normAutofit fontScale="97500"/>
          </a:bodyPr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</a:rPr>
              <a:t>Solar Rooftop PV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1636" y="533400"/>
            <a:ext cx="10515600" cy="6936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/>
              <a:t> </a:t>
            </a:r>
            <a:r>
              <a:rPr lang="en-GB" altLang="en-US" sz="5200" dirty="0" smtClean="0"/>
              <a:t>Key  Aspects</a:t>
            </a:r>
            <a:endParaRPr lang="en-GB" altLang="en-US" sz="580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6326" y="1219200"/>
            <a:ext cx="10836275" cy="2190000"/>
          </a:xfrm>
        </p:spPr>
        <p:txBody>
          <a:bodyPr>
            <a:normAutofit lnSpcReduction="10000"/>
          </a:bodyPr>
          <a:lstStyle/>
          <a:p>
            <a:r>
              <a:rPr lang="en-GB" altLang="en-US" sz="2400" dirty="0"/>
              <a:t>Most leading nations of the world are promoting Rooftop Solar via either of the following  policy supports. </a:t>
            </a:r>
          </a:p>
          <a:p>
            <a:pPr lvl="1">
              <a:buFontTx/>
              <a:buChar char="-"/>
            </a:pPr>
            <a:r>
              <a:rPr lang="en-GB" altLang="en-US" sz="2400" dirty="0" smtClean="0">
                <a:solidFill>
                  <a:schemeClr val="tx1"/>
                </a:solidFill>
              </a:rPr>
              <a:t>Tax</a:t>
            </a:r>
            <a:r>
              <a:rPr lang="en-GB" altLang="en-US" sz="2400" dirty="0" smtClean="0"/>
              <a:t> </a:t>
            </a:r>
            <a:r>
              <a:rPr lang="en-GB" altLang="en-US" sz="2400" dirty="0"/>
              <a:t>Equity </a:t>
            </a:r>
            <a:r>
              <a:rPr lang="en-GB" altLang="en-US" sz="2400" dirty="0" smtClean="0"/>
              <a:t>Instruments.</a:t>
            </a:r>
          </a:p>
          <a:p>
            <a:pPr lvl="1">
              <a:buFontTx/>
              <a:buChar char="-"/>
            </a:pPr>
            <a:r>
              <a:rPr lang="en-GB" altLang="en-US" sz="2400" dirty="0" smtClean="0"/>
              <a:t>Direct </a:t>
            </a:r>
            <a:r>
              <a:rPr lang="en-GB" altLang="en-US" sz="2400" dirty="0"/>
              <a:t>Tax benefits. </a:t>
            </a:r>
            <a:endParaRPr lang="en-GB" altLang="en-US" sz="2400" dirty="0" smtClean="0"/>
          </a:p>
          <a:p>
            <a:pPr lvl="1">
              <a:buFontTx/>
              <a:buChar char="-"/>
            </a:pPr>
            <a:r>
              <a:rPr lang="en-GB" altLang="en-US" sz="2400" dirty="0" smtClean="0"/>
              <a:t>Fixed </a:t>
            </a:r>
            <a:r>
              <a:rPr lang="en-GB" altLang="en-US" sz="2400" dirty="0"/>
              <a:t>Feed in Tariffs. </a:t>
            </a:r>
            <a:endParaRPr lang="en-GB" altLang="en-US" sz="2400" dirty="0" smtClean="0"/>
          </a:p>
          <a:p>
            <a:pPr lvl="1">
              <a:buFontTx/>
              <a:buChar char="-"/>
            </a:pPr>
            <a:r>
              <a:rPr lang="en-GB" altLang="en-US" sz="2400" dirty="0" smtClean="0"/>
              <a:t>Variable </a:t>
            </a:r>
            <a:r>
              <a:rPr lang="en-GB" altLang="en-US" sz="2400" dirty="0"/>
              <a:t>Feed in Tariffs.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6326" y="3439532"/>
            <a:ext cx="106077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b="1" dirty="0" smtClean="0"/>
              <a:t>India ‘s Rooftop Solar Incentives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Commercial Segment– 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AD Benefit of upto 40% /year.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Local tax incentives as per state schemes.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Additional Residential/Institutional Rooftop Incentives. - Subsidy 30-70% of benchmark/lower  project cost.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641" y="190501"/>
            <a:ext cx="8077200" cy="805859"/>
          </a:xfrm>
          <a:extLst/>
        </p:spPr>
        <p:txBody>
          <a:bodyPr vert="horz" lIns="68580" tIns="34290" rIns="68580" bIns="3429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3600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Advantages of Solar Rooftop PV</a:t>
            </a:r>
            <a:endParaRPr lang="en-US" sz="3600" b="1" dirty="0">
              <a:solidFill>
                <a:srgbClr val="0000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49" y="1164930"/>
            <a:ext cx="1177791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sz="2400" b="1" u="sng" dirty="0" smtClean="0">
                <a:latin typeface="Georgia" panose="02040502050405020303" pitchFamily="18" charset="0"/>
              </a:rPr>
              <a:t>Commercial &amp; Technical</a:t>
            </a:r>
            <a:endParaRPr lang="en-US" sz="1600" b="1" u="sng" dirty="0" smtClean="0">
              <a:latin typeface="Georgia" panose="02040502050405020303" pitchFamily="18" charset="0"/>
            </a:endParaRPr>
          </a:p>
          <a:p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endParaRPr lang="en-US" sz="16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</a:rPr>
              <a:t>•</a:t>
            </a:r>
            <a:r>
              <a:rPr lang="en-US" sz="2400" dirty="0">
                <a:latin typeface="Georgia" panose="02040502050405020303" pitchFamily="18" charset="0"/>
              </a:rPr>
              <a:t>Lower </a:t>
            </a:r>
            <a:r>
              <a:rPr lang="en-US" sz="2400" dirty="0" smtClean="0">
                <a:latin typeface="Georgia" panose="02040502050405020303" pitchFamily="18" charset="0"/>
              </a:rPr>
              <a:t>Average Cost of Supply </a:t>
            </a:r>
            <a:r>
              <a:rPr lang="en-US" sz="2400" dirty="0">
                <a:latin typeface="Georgia" panose="02040502050405020303" pitchFamily="18" charset="0"/>
              </a:rPr>
              <a:t>of Solar </a:t>
            </a:r>
            <a:r>
              <a:rPr lang="en-US" sz="2400" dirty="0" smtClean="0">
                <a:latin typeface="Georgia" panose="02040502050405020303" pitchFamily="18" charset="0"/>
              </a:rPr>
              <a:t>Energy. </a:t>
            </a:r>
            <a:endParaRPr lang="en-US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</a:rPr>
              <a:t>•</a:t>
            </a:r>
            <a:r>
              <a:rPr lang="en-US" sz="2400" dirty="0">
                <a:latin typeface="Georgia" panose="02040502050405020303" pitchFamily="18" charset="0"/>
              </a:rPr>
              <a:t>Reduction in </a:t>
            </a:r>
            <a:r>
              <a:rPr lang="en-US" sz="2400" dirty="0" smtClean="0">
                <a:latin typeface="Georgia" panose="02040502050405020303" pitchFamily="18" charset="0"/>
              </a:rPr>
              <a:t>line/T&amp;D losses ( improves efficiency of actual solar energy use). </a:t>
            </a:r>
            <a:endParaRPr lang="en-US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</a:rPr>
              <a:t>•</a:t>
            </a:r>
            <a:r>
              <a:rPr lang="en-US" sz="2400" dirty="0">
                <a:latin typeface="Georgia" panose="02040502050405020303" pitchFamily="18" charset="0"/>
              </a:rPr>
              <a:t>Demand </a:t>
            </a:r>
            <a:r>
              <a:rPr lang="en-US" sz="2400" dirty="0" smtClean="0">
                <a:latin typeface="Georgia" panose="02040502050405020303" pitchFamily="18" charset="0"/>
              </a:rPr>
              <a:t>Side Management</a:t>
            </a:r>
            <a:r>
              <a:rPr lang="en-US" sz="2400" dirty="0">
                <a:latin typeface="Georgia" panose="02040502050405020303" pitchFamily="18" charset="0"/>
              </a:rPr>
              <a:t>/ Improved power </a:t>
            </a:r>
            <a:r>
              <a:rPr lang="en-US" sz="2400" smtClean="0">
                <a:latin typeface="Georgia" panose="02040502050405020303" pitchFamily="18" charset="0"/>
              </a:rPr>
              <a:t>quality.( </a:t>
            </a:r>
            <a:r>
              <a:rPr lang="en-US" sz="2400" dirty="0" smtClean="0">
                <a:latin typeface="Georgia" panose="02040502050405020303" pitchFamily="18" charset="0"/>
              </a:rPr>
              <a:t>Large RE related grid issues)</a:t>
            </a:r>
            <a:endParaRPr lang="en-US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</a:rPr>
              <a:t>•N</a:t>
            </a:r>
            <a:r>
              <a:rPr lang="en-US" sz="2400" dirty="0" smtClean="0">
                <a:latin typeface="Georgia" panose="02040502050405020303" pitchFamily="18" charset="0"/>
              </a:rPr>
              <a:t>o land acquisition.</a:t>
            </a: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Low Gestation period.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7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2cd37bd9-2057-42b2-9c68-fdd89f44c8f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2cd37bd9-2057-42b2-9c68-fdd89f44c8f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2cd37bd9-2057-42b2-9c68-fdd89f44c8fc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Renewable energy presentation</Template>
  <TotalTime>5184</TotalTime>
  <Words>1067</Words>
  <Application>Microsoft Office PowerPoint</Application>
  <PresentationFormat>Widescreen</PresentationFormat>
  <Paragraphs>160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Algerian</vt:lpstr>
      <vt:lpstr>Arial</vt:lpstr>
      <vt:lpstr>Calibri</vt:lpstr>
      <vt:lpstr>Calibri Light</vt:lpstr>
      <vt:lpstr>Cambria</vt:lpstr>
      <vt:lpstr>Comic Sans MS</vt:lpstr>
      <vt:lpstr>Georgia</vt:lpstr>
      <vt:lpstr>Times New Roman</vt:lpstr>
      <vt:lpstr>Wingdings</vt:lpstr>
      <vt:lpstr>Retrospect</vt:lpstr>
      <vt:lpstr>Solar ROOFTOP- Challenges &amp; INNOVATIONS TO ACHIEVE 40 GW</vt:lpstr>
      <vt:lpstr>Solar Rooftop PV</vt:lpstr>
      <vt:lpstr>Solar Rooftop PV</vt:lpstr>
      <vt:lpstr>Solar Rooftop PV</vt:lpstr>
      <vt:lpstr>Solar Rooftop PV</vt:lpstr>
      <vt:lpstr>Solar Rooftop PV</vt:lpstr>
      <vt:lpstr>Solar Rooftop PV</vt:lpstr>
      <vt:lpstr>Solar Rooftop PV</vt:lpstr>
      <vt:lpstr>Advantages of Solar Rooftop PV</vt:lpstr>
      <vt:lpstr>Challenges in Rooftop Solar Financing</vt:lpstr>
      <vt:lpstr>Way Forward- Rooftop Solar Financing</vt:lpstr>
      <vt:lpstr>IREDA’s loan scheme for Rooftop Solar PV Power Projects </vt:lpstr>
      <vt:lpstr>IREDA’s loan scheme for Rooftop Solar PV Power Projects </vt:lpstr>
      <vt:lpstr>IREDA’s sanctions - Commercial &amp; institutional Rooftop Solar PV Power Projects </vt:lpstr>
      <vt:lpstr>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 2014-15  NEGOTIATION MEETING</dc:title>
  <dc:creator>anudeep</dc:creator>
  <cp:lastModifiedBy>G.P. Singh</cp:lastModifiedBy>
  <cp:revision>406</cp:revision>
  <cp:lastPrinted>2015-06-22T07:46:12Z</cp:lastPrinted>
  <dcterms:created xsi:type="dcterms:W3CDTF">2014-02-04T05:00:18Z</dcterms:created>
  <dcterms:modified xsi:type="dcterms:W3CDTF">2016-10-04T13:05:47Z</dcterms:modified>
</cp:coreProperties>
</file>